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97" r:id="rId2"/>
    <p:sldId id="290" r:id="rId3"/>
    <p:sldId id="319" r:id="rId4"/>
    <p:sldId id="299" r:id="rId5"/>
    <p:sldId id="300" r:id="rId6"/>
    <p:sldId id="301" r:id="rId7"/>
    <p:sldId id="302" r:id="rId8"/>
    <p:sldId id="303" r:id="rId9"/>
    <p:sldId id="304" r:id="rId10"/>
    <p:sldId id="305" r:id="rId11"/>
    <p:sldId id="306" r:id="rId12"/>
    <p:sldId id="307" r:id="rId13"/>
    <p:sldId id="308" r:id="rId14"/>
    <p:sldId id="309" r:id="rId15"/>
    <p:sldId id="310" r:id="rId16"/>
    <p:sldId id="311" r:id="rId17"/>
    <p:sldId id="312" r:id="rId18"/>
    <p:sldId id="313" r:id="rId19"/>
    <p:sldId id="314" r:id="rId20"/>
    <p:sldId id="315" r:id="rId21"/>
    <p:sldId id="316" r:id="rId22"/>
    <p:sldId id="317" r:id="rId23"/>
    <p:sldId id="318" r:id="rId24"/>
    <p:sldId id="296"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5B39"/>
    <a:srgbClr val="EB5B3B"/>
    <a:srgbClr val="ED7D31"/>
    <a:srgbClr val="EC6337"/>
    <a:srgbClr val="F3AA7F"/>
    <a:srgbClr val="F1A78A"/>
    <a:srgbClr val="FCECE8"/>
    <a:srgbClr val="F8D7CD"/>
    <a:srgbClr val="E6DCD2"/>
    <a:srgbClr val="9D7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7" autoAdjust="0"/>
    <p:restoredTop sz="83372" autoAdjust="0"/>
  </p:normalViewPr>
  <p:slideViewPr>
    <p:cSldViewPr snapToGrid="0" showGuides="1">
      <p:cViewPr varScale="1">
        <p:scale>
          <a:sx n="47" d="100"/>
          <a:sy n="47" d="100"/>
        </p:scale>
        <p:origin x="365" y="5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6CC6D9-20B2-4655-BE1A-015F809FA15E}" type="datetimeFigureOut">
              <a:rPr lang="zh-CN" altLang="en-US" smtClean="0"/>
              <a:t>2017/7/27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918C6D-F2F6-41D9-AAD8-50D89E78936D}" type="slidenum">
              <a:rPr lang="zh-CN" altLang="en-US" smtClean="0"/>
              <a:t>‹#›</a:t>
            </a:fld>
            <a:endParaRPr lang="zh-CN" altLang="en-US"/>
          </a:p>
        </p:txBody>
      </p:sp>
    </p:spTree>
    <p:extLst>
      <p:ext uri="{BB962C8B-B14F-4D97-AF65-F5344CB8AC3E}">
        <p14:creationId xmlns:p14="http://schemas.microsoft.com/office/powerpoint/2010/main" val="4853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7918C6D-F2F6-41D9-AAD8-50D89E78936D}" type="slidenum">
              <a:rPr lang="zh-CN" altLang="en-US" smtClean="0"/>
              <a:t>1</a:t>
            </a:fld>
            <a:endParaRPr lang="zh-CN" altLang="en-US"/>
          </a:p>
        </p:txBody>
      </p:sp>
    </p:spTree>
    <p:extLst>
      <p:ext uri="{BB962C8B-B14F-4D97-AF65-F5344CB8AC3E}">
        <p14:creationId xmlns:p14="http://schemas.microsoft.com/office/powerpoint/2010/main" val="3104434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atinLnBrk="0"/>
            <a:r>
              <a:rPr lang="en-US" altLang="zh-CN" b="1" dirty="0" smtClean="0"/>
              <a:t>cvHoughLines2 </a:t>
            </a:r>
            <a:r>
              <a:rPr lang="zh-CN" altLang="en-US" b="1" dirty="0" smtClean="0"/>
              <a:t>第一个参数 输入图像 </a:t>
            </a:r>
            <a:r>
              <a:rPr lang="en-US" altLang="zh-CN" sz="1200" b="0" i="0" kern="1200" dirty="0" smtClean="0">
                <a:solidFill>
                  <a:schemeClr val="tx1"/>
                </a:solidFill>
                <a:effectLst/>
                <a:latin typeface="+mn-lt"/>
                <a:ea typeface="+mn-ea"/>
                <a:cs typeface="+mn-cs"/>
              </a:rPr>
              <a:t>8</a:t>
            </a:r>
            <a:r>
              <a:rPr lang="zh-CN" altLang="en-US" sz="1200" b="0" i="0" kern="1200" dirty="0" smtClean="0">
                <a:solidFill>
                  <a:schemeClr val="tx1"/>
                </a:solidFill>
                <a:effectLst/>
                <a:latin typeface="+mn-lt"/>
                <a:ea typeface="+mn-ea"/>
                <a:cs typeface="+mn-cs"/>
              </a:rPr>
              <a:t>位单通道图像</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第二个参数 检测到的线段存储仓</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第三个参数 </a:t>
            </a:r>
            <a:r>
              <a:rPr lang="en-US" altLang="zh-CN" sz="1200" b="0" i="0" kern="1200" dirty="0" smtClean="0">
                <a:solidFill>
                  <a:schemeClr val="tx1"/>
                </a:solidFill>
                <a:effectLst/>
                <a:latin typeface="+mn-lt"/>
                <a:ea typeface="+mn-ea"/>
                <a:cs typeface="+mn-cs"/>
              </a:rPr>
              <a:t>Hough </a:t>
            </a:r>
            <a:r>
              <a:rPr lang="zh-CN" altLang="en-US" sz="1200" b="0" i="0" kern="1200" dirty="0" smtClean="0">
                <a:solidFill>
                  <a:schemeClr val="tx1"/>
                </a:solidFill>
                <a:effectLst/>
                <a:latin typeface="+mn-lt"/>
                <a:ea typeface="+mn-ea"/>
                <a:cs typeface="+mn-cs"/>
              </a:rPr>
              <a:t>变换 （概率）</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第四个参数 以象素为单位的距离精度，一般取</a:t>
            </a:r>
            <a:r>
              <a:rPr lang="en-US" altLang="zh-CN" sz="1200" b="0" i="0" kern="1200" dirty="0" smtClean="0">
                <a:solidFill>
                  <a:schemeClr val="tx1"/>
                </a:solidFill>
                <a:effectLst/>
                <a:latin typeface="+mn-lt"/>
                <a:ea typeface="+mn-ea"/>
                <a:cs typeface="+mn-cs"/>
              </a:rPr>
              <a:t>1</a:t>
            </a:r>
          </a:p>
          <a:p>
            <a:pPr latinLnBrk="0"/>
            <a:r>
              <a:rPr lang="zh-CN" altLang="en-US" sz="1200" b="0" i="0" kern="1200" dirty="0" smtClean="0">
                <a:solidFill>
                  <a:schemeClr val="tx1"/>
                </a:solidFill>
                <a:effectLst/>
                <a:latin typeface="+mn-lt"/>
                <a:ea typeface="+mn-ea"/>
                <a:cs typeface="+mn-cs"/>
              </a:rPr>
              <a:t>第五个参数 以弧度为单位角度精度</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一般取</a:t>
            </a:r>
            <a:r>
              <a:rPr lang="en-US" altLang="zh-CN" sz="1200" b="0" i="0" kern="1200" dirty="0" smtClean="0">
                <a:solidFill>
                  <a:schemeClr val="tx1"/>
                </a:solidFill>
                <a:effectLst/>
                <a:latin typeface="+mn-lt"/>
                <a:ea typeface="+mn-ea"/>
                <a:cs typeface="+mn-cs"/>
              </a:rPr>
              <a:t>CV_PI/180</a:t>
            </a:r>
          </a:p>
          <a:p>
            <a:pPr latinLnBrk="0"/>
            <a:r>
              <a:rPr lang="zh-CN" altLang="en-US" sz="1200" b="0" i="0" kern="1200" dirty="0" smtClean="0">
                <a:solidFill>
                  <a:schemeClr val="tx1"/>
                </a:solidFill>
                <a:effectLst/>
                <a:latin typeface="+mn-lt"/>
                <a:ea typeface="+mn-ea"/>
                <a:cs typeface="+mn-cs"/>
              </a:rPr>
              <a:t>第六个参数 阈值 当在一条直线上的像素点数大于</a:t>
            </a:r>
            <a:r>
              <a:rPr lang="en-US" altLang="zh-CN" sz="1200" b="0" i="0" kern="1200" dirty="0" smtClean="0">
                <a:solidFill>
                  <a:schemeClr val="tx1"/>
                </a:solidFill>
                <a:effectLst/>
                <a:latin typeface="+mn-lt"/>
                <a:ea typeface="+mn-ea"/>
                <a:cs typeface="+mn-cs"/>
              </a:rPr>
              <a:t>threshold</a:t>
            </a:r>
            <a:r>
              <a:rPr lang="zh-CN" altLang="en-US" sz="1200" b="0" i="0" kern="1200" dirty="0" smtClean="0">
                <a:solidFill>
                  <a:schemeClr val="tx1"/>
                </a:solidFill>
                <a:effectLst/>
                <a:latin typeface="+mn-lt"/>
                <a:ea typeface="+mn-ea"/>
                <a:cs typeface="+mn-cs"/>
              </a:rPr>
              <a:t>时，才将该直线作为检测结果显示出来。该值越大，得到直线越少。</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第七个参数 为最小直线长度，，即如果小于该值，则不被认为是一条直线</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第八个参数 为最大直线间隙，即如果有两条线段是在一条直线上，但它们之间因为有间隙，所以被认为是两个线段，如果这个间隙大于该值，则被认为是两条线段，否则是一条。</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 输出的直线向量，每条线用</a:t>
            </a:r>
            <a:r>
              <a:rPr lang="en-US" altLang="zh-CN" sz="1200" b="0" i="0" kern="1200" dirty="0" smtClean="0">
                <a:solidFill>
                  <a:schemeClr val="tx1"/>
                </a:solidFill>
                <a:effectLst/>
                <a:latin typeface="+mn-lt"/>
                <a:ea typeface="+mn-ea"/>
                <a:cs typeface="+mn-cs"/>
              </a:rPr>
              <a:t>4</a:t>
            </a:r>
            <a:r>
              <a:rPr lang="zh-CN" altLang="en-US" sz="1200" b="0" i="0" kern="1200" dirty="0" smtClean="0">
                <a:solidFill>
                  <a:schemeClr val="tx1"/>
                </a:solidFill>
                <a:effectLst/>
                <a:latin typeface="+mn-lt"/>
                <a:ea typeface="+mn-ea"/>
                <a:cs typeface="+mn-cs"/>
              </a:rPr>
              <a:t>个元素表示，即直线的两个端点的</a:t>
            </a:r>
            <a:r>
              <a:rPr lang="en-US" altLang="zh-CN" sz="1200" b="0" i="0" kern="1200" dirty="0" smtClean="0">
                <a:solidFill>
                  <a:schemeClr val="tx1"/>
                </a:solidFill>
                <a:effectLst/>
                <a:latin typeface="+mn-lt"/>
                <a:ea typeface="+mn-ea"/>
                <a:cs typeface="+mn-cs"/>
              </a:rPr>
              <a:t>4</a:t>
            </a:r>
            <a:r>
              <a:rPr lang="zh-CN" altLang="en-US" sz="1200" b="0" i="0" kern="1200" dirty="0" smtClean="0">
                <a:solidFill>
                  <a:schemeClr val="tx1"/>
                </a:solidFill>
                <a:effectLst/>
                <a:latin typeface="+mn-lt"/>
                <a:ea typeface="+mn-ea"/>
                <a:cs typeface="+mn-cs"/>
              </a:rPr>
              <a:t>个坐标值</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低</a:t>
            </a:r>
            <a:endParaRPr lang="zh-CN" altLang="en-US"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E7918C6D-F2F6-41D9-AAD8-50D89E78936D}" type="slidenum">
              <a:rPr lang="zh-CN" altLang="en-US" smtClean="0"/>
              <a:t>19</a:t>
            </a:fld>
            <a:endParaRPr lang="zh-CN" altLang="en-US"/>
          </a:p>
        </p:txBody>
      </p:sp>
    </p:spTree>
    <p:extLst>
      <p:ext uri="{BB962C8B-B14F-4D97-AF65-F5344CB8AC3E}">
        <p14:creationId xmlns:p14="http://schemas.microsoft.com/office/powerpoint/2010/main" val="964229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atinLnBrk="0"/>
            <a:r>
              <a:rPr lang="zh-CN" altLang="en-US" sz="1200" b="0" i="0" kern="1200" dirty="0" smtClean="0">
                <a:solidFill>
                  <a:schemeClr val="tx1"/>
                </a:solidFill>
                <a:effectLst/>
                <a:latin typeface="+mn-lt"/>
                <a:ea typeface="+mn-ea"/>
                <a:cs typeface="+mn-cs"/>
              </a:rPr>
              <a:t>输出的直线向量，每条线用</a:t>
            </a:r>
            <a:r>
              <a:rPr lang="en-US" altLang="zh-CN" sz="1200" b="0" i="0" kern="1200" dirty="0" smtClean="0">
                <a:solidFill>
                  <a:schemeClr val="tx1"/>
                </a:solidFill>
                <a:effectLst/>
                <a:latin typeface="+mn-lt"/>
                <a:ea typeface="+mn-ea"/>
                <a:cs typeface="+mn-cs"/>
              </a:rPr>
              <a:t>4</a:t>
            </a:r>
            <a:r>
              <a:rPr lang="zh-CN" altLang="en-US" sz="1200" b="0" i="0" kern="1200" dirty="0" smtClean="0">
                <a:solidFill>
                  <a:schemeClr val="tx1"/>
                </a:solidFill>
                <a:effectLst/>
                <a:latin typeface="+mn-lt"/>
                <a:ea typeface="+mn-ea"/>
                <a:cs typeface="+mn-cs"/>
              </a:rPr>
              <a:t>个元素表示，即直线的两个端点的</a:t>
            </a:r>
            <a:r>
              <a:rPr lang="en-US" altLang="zh-CN" sz="1200" b="0" i="0" kern="1200" dirty="0" smtClean="0">
                <a:solidFill>
                  <a:schemeClr val="tx1"/>
                </a:solidFill>
                <a:effectLst/>
                <a:latin typeface="+mn-lt"/>
                <a:ea typeface="+mn-ea"/>
                <a:cs typeface="+mn-cs"/>
              </a:rPr>
              <a:t>4</a:t>
            </a:r>
            <a:r>
              <a:rPr lang="zh-CN" altLang="en-US" sz="1200" b="0" i="0" kern="1200" dirty="0" smtClean="0">
                <a:solidFill>
                  <a:schemeClr val="tx1"/>
                </a:solidFill>
                <a:effectLst/>
                <a:latin typeface="+mn-lt"/>
                <a:ea typeface="+mn-ea"/>
                <a:cs typeface="+mn-cs"/>
              </a:rPr>
              <a:t>个坐标值</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低</a:t>
            </a:r>
            <a:endParaRPr lang="zh-CN" altLang="en-US"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E7918C6D-F2F6-41D9-AAD8-50D89E78936D}" type="slidenum">
              <a:rPr lang="zh-CN" altLang="en-US" smtClean="0"/>
              <a:t>20</a:t>
            </a:fld>
            <a:endParaRPr lang="zh-CN" altLang="en-US"/>
          </a:p>
        </p:txBody>
      </p:sp>
    </p:spTree>
    <p:extLst>
      <p:ext uri="{BB962C8B-B14F-4D97-AF65-F5344CB8AC3E}">
        <p14:creationId xmlns:p14="http://schemas.microsoft.com/office/powerpoint/2010/main" val="964229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atinLnBrk="0"/>
            <a:r>
              <a:rPr lang="zh-CN" altLang="en-US" sz="1200" b="0" i="0" kern="1200" dirty="0" smtClean="0">
                <a:solidFill>
                  <a:schemeClr val="tx1"/>
                </a:solidFill>
                <a:effectLst/>
                <a:latin typeface="+mn-lt"/>
                <a:ea typeface="+mn-ea"/>
                <a:cs typeface="+mn-cs"/>
              </a:rPr>
              <a:t>输出的直线向量，每条线用</a:t>
            </a:r>
            <a:r>
              <a:rPr lang="en-US" altLang="zh-CN" sz="1200" b="0" i="0" kern="1200" dirty="0" smtClean="0">
                <a:solidFill>
                  <a:schemeClr val="tx1"/>
                </a:solidFill>
                <a:effectLst/>
                <a:latin typeface="+mn-lt"/>
                <a:ea typeface="+mn-ea"/>
                <a:cs typeface="+mn-cs"/>
              </a:rPr>
              <a:t>4</a:t>
            </a:r>
            <a:r>
              <a:rPr lang="zh-CN" altLang="en-US" sz="1200" b="0" i="0" kern="1200" dirty="0" smtClean="0">
                <a:solidFill>
                  <a:schemeClr val="tx1"/>
                </a:solidFill>
                <a:effectLst/>
                <a:latin typeface="+mn-lt"/>
                <a:ea typeface="+mn-ea"/>
                <a:cs typeface="+mn-cs"/>
              </a:rPr>
              <a:t>个元素表示，即直线的两个端点的</a:t>
            </a:r>
            <a:r>
              <a:rPr lang="en-US" altLang="zh-CN" sz="1200" b="0" i="0" kern="1200" dirty="0" smtClean="0">
                <a:solidFill>
                  <a:schemeClr val="tx1"/>
                </a:solidFill>
                <a:effectLst/>
                <a:latin typeface="+mn-lt"/>
                <a:ea typeface="+mn-ea"/>
                <a:cs typeface="+mn-cs"/>
              </a:rPr>
              <a:t>4</a:t>
            </a:r>
            <a:r>
              <a:rPr lang="zh-CN" altLang="en-US" sz="1200" b="0" i="0" kern="1200" dirty="0" smtClean="0">
                <a:solidFill>
                  <a:schemeClr val="tx1"/>
                </a:solidFill>
                <a:effectLst/>
                <a:latin typeface="+mn-lt"/>
                <a:ea typeface="+mn-ea"/>
                <a:cs typeface="+mn-cs"/>
              </a:rPr>
              <a:t>个坐标值</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低</a:t>
            </a:r>
            <a:endParaRPr lang="zh-CN" altLang="en-US"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E7918C6D-F2F6-41D9-AAD8-50D89E78936D}" type="slidenum">
              <a:rPr lang="zh-CN" altLang="en-US" smtClean="0"/>
              <a:t>21</a:t>
            </a:fld>
            <a:endParaRPr lang="zh-CN" altLang="en-US"/>
          </a:p>
        </p:txBody>
      </p:sp>
    </p:spTree>
    <p:extLst>
      <p:ext uri="{BB962C8B-B14F-4D97-AF65-F5344CB8AC3E}">
        <p14:creationId xmlns:p14="http://schemas.microsoft.com/office/powerpoint/2010/main" val="964229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atinLnBrk="0"/>
            <a:r>
              <a:rPr lang="zh-CN" altLang="en-US" sz="1200" b="0" i="0" kern="1200" dirty="0" smtClean="0">
                <a:solidFill>
                  <a:schemeClr val="tx1"/>
                </a:solidFill>
                <a:effectLst/>
                <a:latin typeface="+mn-lt"/>
                <a:ea typeface="+mn-ea"/>
                <a:cs typeface="+mn-cs"/>
              </a:rPr>
              <a:t>输出的直线向量，每条线用</a:t>
            </a:r>
            <a:r>
              <a:rPr lang="en-US" altLang="zh-CN" sz="1200" b="0" i="0" kern="1200" dirty="0" smtClean="0">
                <a:solidFill>
                  <a:schemeClr val="tx1"/>
                </a:solidFill>
                <a:effectLst/>
                <a:latin typeface="+mn-lt"/>
                <a:ea typeface="+mn-ea"/>
                <a:cs typeface="+mn-cs"/>
              </a:rPr>
              <a:t>4</a:t>
            </a:r>
            <a:r>
              <a:rPr lang="zh-CN" altLang="en-US" sz="1200" b="0" i="0" kern="1200" dirty="0" smtClean="0">
                <a:solidFill>
                  <a:schemeClr val="tx1"/>
                </a:solidFill>
                <a:effectLst/>
                <a:latin typeface="+mn-lt"/>
                <a:ea typeface="+mn-ea"/>
                <a:cs typeface="+mn-cs"/>
              </a:rPr>
              <a:t>个元素表示，即直线的两个端点的</a:t>
            </a:r>
            <a:r>
              <a:rPr lang="en-US" altLang="zh-CN" sz="1200" b="0" i="0" kern="1200" dirty="0" smtClean="0">
                <a:solidFill>
                  <a:schemeClr val="tx1"/>
                </a:solidFill>
                <a:effectLst/>
                <a:latin typeface="+mn-lt"/>
                <a:ea typeface="+mn-ea"/>
                <a:cs typeface="+mn-cs"/>
              </a:rPr>
              <a:t>4</a:t>
            </a:r>
            <a:r>
              <a:rPr lang="zh-CN" altLang="en-US" sz="1200" b="0" i="0" kern="1200" dirty="0" smtClean="0">
                <a:solidFill>
                  <a:schemeClr val="tx1"/>
                </a:solidFill>
                <a:effectLst/>
                <a:latin typeface="+mn-lt"/>
                <a:ea typeface="+mn-ea"/>
                <a:cs typeface="+mn-cs"/>
              </a:rPr>
              <a:t>个坐标值</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低</a:t>
            </a:r>
            <a:endParaRPr lang="zh-CN" altLang="en-US"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E7918C6D-F2F6-41D9-AAD8-50D89E78936D}" type="slidenum">
              <a:rPr lang="zh-CN" altLang="en-US" smtClean="0"/>
              <a:t>22</a:t>
            </a:fld>
            <a:endParaRPr lang="zh-CN" altLang="en-US"/>
          </a:p>
        </p:txBody>
      </p:sp>
    </p:spTree>
    <p:extLst>
      <p:ext uri="{BB962C8B-B14F-4D97-AF65-F5344CB8AC3E}">
        <p14:creationId xmlns:p14="http://schemas.microsoft.com/office/powerpoint/2010/main" val="9642299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atinLnBrk="0"/>
            <a:r>
              <a:rPr lang="zh-CN" altLang="en-US" sz="1200" b="0" i="0" kern="1200" dirty="0" smtClean="0">
                <a:solidFill>
                  <a:schemeClr val="tx1"/>
                </a:solidFill>
                <a:effectLst/>
                <a:latin typeface="+mn-lt"/>
                <a:ea typeface="+mn-ea"/>
                <a:cs typeface="+mn-cs"/>
              </a:rPr>
              <a:t>输出的直线向量，每条线用</a:t>
            </a:r>
            <a:r>
              <a:rPr lang="en-US" altLang="zh-CN" sz="1200" b="0" i="0" kern="1200" dirty="0" smtClean="0">
                <a:solidFill>
                  <a:schemeClr val="tx1"/>
                </a:solidFill>
                <a:effectLst/>
                <a:latin typeface="+mn-lt"/>
                <a:ea typeface="+mn-ea"/>
                <a:cs typeface="+mn-cs"/>
              </a:rPr>
              <a:t>4</a:t>
            </a:r>
            <a:r>
              <a:rPr lang="zh-CN" altLang="en-US" sz="1200" b="0" i="0" kern="1200" dirty="0" smtClean="0">
                <a:solidFill>
                  <a:schemeClr val="tx1"/>
                </a:solidFill>
                <a:effectLst/>
                <a:latin typeface="+mn-lt"/>
                <a:ea typeface="+mn-ea"/>
                <a:cs typeface="+mn-cs"/>
              </a:rPr>
              <a:t>个元素表示，即直线的两个端点的</a:t>
            </a:r>
            <a:r>
              <a:rPr lang="en-US" altLang="zh-CN" sz="1200" b="0" i="0" kern="1200" dirty="0" smtClean="0">
                <a:solidFill>
                  <a:schemeClr val="tx1"/>
                </a:solidFill>
                <a:effectLst/>
                <a:latin typeface="+mn-lt"/>
                <a:ea typeface="+mn-ea"/>
                <a:cs typeface="+mn-cs"/>
              </a:rPr>
              <a:t>4</a:t>
            </a:r>
            <a:r>
              <a:rPr lang="zh-CN" altLang="en-US" sz="1200" b="0" i="0" kern="1200" dirty="0" smtClean="0">
                <a:solidFill>
                  <a:schemeClr val="tx1"/>
                </a:solidFill>
                <a:effectLst/>
                <a:latin typeface="+mn-lt"/>
                <a:ea typeface="+mn-ea"/>
                <a:cs typeface="+mn-cs"/>
              </a:rPr>
              <a:t>个坐标值</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低</a:t>
            </a:r>
            <a:endParaRPr lang="en-US" altLang="zh-CN" sz="1200" b="0" i="0" kern="1200" dirty="0" smtClean="0">
              <a:solidFill>
                <a:schemeClr val="tx1"/>
              </a:solidFill>
              <a:effectLst/>
              <a:latin typeface="+mn-lt"/>
              <a:ea typeface="+mn-ea"/>
              <a:cs typeface="+mn-cs"/>
            </a:endParaRPr>
          </a:p>
          <a:p>
            <a:pPr latinLnBrk="0"/>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消除光照影响：白平衡算法进行修正  ，首先分离三个通道 ，然后对各个通道</a:t>
            </a:r>
            <a:r>
              <a:rPr lang="zh-CN" altLang="en-US" sz="1200" kern="1200" dirty="0" smtClean="0">
                <a:solidFill>
                  <a:schemeClr val="tx1"/>
                </a:solidFill>
                <a:effectLst/>
                <a:latin typeface="+mn-lt"/>
                <a:ea typeface="+mn-ea"/>
                <a:cs typeface="+mn-cs"/>
              </a:rPr>
              <a:t>的平均值，然后求出个通道所占增益，然后更新白平衡后的各通道</a:t>
            </a:r>
            <a:r>
              <a:rPr lang="en-US" altLang="zh-CN" sz="1200" kern="1200" dirty="0" smtClean="0">
                <a:solidFill>
                  <a:schemeClr val="tx1"/>
                </a:solidFill>
                <a:effectLst/>
                <a:latin typeface="+mn-lt"/>
                <a:ea typeface="+mn-ea"/>
                <a:cs typeface="+mn-cs"/>
              </a:rPr>
              <a:t>BGR</a:t>
            </a:r>
            <a:r>
              <a:rPr lang="zh-CN" altLang="en-US" sz="1200" kern="1200" dirty="0" smtClean="0">
                <a:solidFill>
                  <a:schemeClr val="tx1"/>
                </a:solidFill>
                <a:effectLst/>
                <a:latin typeface="+mn-lt"/>
                <a:ea typeface="+mn-ea"/>
                <a:cs typeface="+mn-cs"/>
              </a:rPr>
              <a:t>值（</a:t>
            </a:r>
            <a:r>
              <a:rPr lang="en-US" altLang="zh-CN" dirty="0" err="1" smtClean="0"/>
              <a:t>addWeighted</a:t>
            </a:r>
            <a:r>
              <a:rPr lang="zh-CN" altLang="en-US" sz="1200" kern="1200" dirty="0" smtClean="0">
                <a:solidFill>
                  <a:schemeClr val="tx1"/>
                </a:solidFill>
                <a:effectLst/>
                <a:latin typeface="+mn-lt"/>
                <a:ea typeface="+mn-ea"/>
                <a:cs typeface="+mn-cs"/>
              </a:rPr>
              <a:t>）</a:t>
            </a:r>
            <a:endParaRPr lang="en-US" altLang="zh-CN" sz="1200" kern="1200" dirty="0" smtClean="0">
              <a:solidFill>
                <a:schemeClr val="tx1"/>
              </a:solidFill>
              <a:effectLst/>
              <a:latin typeface="+mn-lt"/>
              <a:ea typeface="+mn-ea"/>
              <a:cs typeface="+mn-cs"/>
            </a:endParaRPr>
          </a:p>
          <a:p>
            <a:pPr latinLnBrk="0"/>
            <a:endParaRPr lang="en-US" altLang="zh-CN" sz="1200" kern="1200" dirty="0" smtClean="0">
              <a:solidFill>
                <a:schemeClr val="tx1"/>
              </a:solidFill>
              <a:effectLst/>
              <a:latin typeface="+mn-lt"/>
              <a:ea typeface="+mn-ea"/>
              <a:cs typeface="+mn-cs"/>
            </a:endParaRPr>
          </a:p>
          <a:p>
            <a:r>
              <a:rPr lang="zh-CN" altLang="en-US" sz="1200" b="1" i="0" kern="1200" dirty="0" smtClean="0">
                <a:solidFill>
                  <a:schemeClr val="tx1"/>
                </a:solidFill>
                <a:effectLst/>
                <a:latin typeface="+mn-lt"/>
                <a:ea typeface="+mn-ea"/>
                <a:cs typeface="+mn-cs"/>
              </a:rPr>
              <a:t>光照补偿</a:t>
            </a:r>
          </a:p>
          <a:p>
            <a:r>
              <a:rPr lang="en-US" altLang="zh-CN" sz="1200" b="0" i="0" kern="1200" dirty="0" smtClean="0">
                <a:solidFill>
                  <a:schemeClr val="tx1"/>
                </a:solidFill>
                <a:effectLst/>
                <a:latin typeface="+mn-lt"/>
                <a:ea typeface="+mn-ea"/>
                <a:cs typeface="+mn-cs"/>
              </a:rPr>
              <a:t>1.</a:t>
            </a:r>
            <a:r>
              <a:rPr lang="zh-CN" altLang="en-US" sz="1200" b="0" i="0" kern="1200" dirty="0" smtClean="0">
                <a:solidFill>
                  <a:schemeClr val="tx1"/>
                </a:solidFill>
                <a:effectLst/>
                <a:latin typeface="+mn-lt"/>
                <a:ea typeface="+mn-ea"/>
                <a:cs typeface="+mn-cs"/>
              </a:rPr>
              <a:t>直方图均衡化</a:t>
            </a:r>
          </a:p>
          <a:p>
            <a:pPr latinLnBrk="0"/>
            <a:endParaRPr lang="en-US" altLang="zh-CN" sz="1200" kern="1200" dirty="0" smtClean="0">
              <a:solidFill>
                <a:schemeClr val="tx1"/>
              </a:solidFill>
              <a:effectLst/>
              <a:latin typeface="+mn-lt"/>
              <a:ea typeface="+mn-ea"/>
              <a:cs typeface="+mn-cs"/>
            </a:endParaRPr>
          </a:p>
          <a:p>
            <a:pPr latinLnBrk="0"/>
            <a:endParaRPr lang="en-US" altLang="zh-CN" sz="1200" b="0" i="0" kern="1200" dirty="0" smtClean="0">
              <a:solidFill>
                <a:schemeClr val="tx1"/>
              </a:solidFill>
              <a:effectLst/>
              <a:latin typeface="+mn-lt"/>
              <a:ea typeface="+mn-ea"/>
              <a:cs typeface="+mn-cs"/>
            </a:endParaRPr>
          </a:p>
          <a:p>
            <a:pPr latinLnBrk="0"/>
            <a:endParaRPr lang="zh-CN" altLang="en-US"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E7918C6D-F2F6-41D9-AAD8-50D89E78936D}" type="slidenum">
              <a:rPr lang="zh-CN" altLang="en-US" smtClean="0"/>
              <a:t>23</a:t>
            </a:fld>
            <a:endParaRPr lang="zh-CN" altLang="en-US"/>
          </a:p>
        </p:txBody>
      </p:sp>
    </p:spTree>
    <p:extLst>
      <p:ext uri="{BB962C8B-B14F-4D97-AF65-F5344CB8AC3E}">
        <p14:creationId xmlns:p14="http://schemas.microsoft.com/office/powerpoint/2010/main" val="964229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7918C6D-F2F6-41D9-AAD8-50D89E78936D}" type="slidenum">
              <a:rPr lang="zh-CN" altLang="en-US" smtClean="0"/>
              <a:t>2</a:t>
            </a:fld>
            <a:endParaRPr lang="zh-CN" altLang="en-US"/>
          </a:p>
        </p:txBody>
      </p:sp>
    </p:spTree>
    <p:extLst>
      <p:ext uri="{BB962C8B-B14F-4D97-AF65-F5344CB8AC3E}">
        <p14:creationId xmlns:p14="http://schemas.microsoft.com/office/powerpoint/2010/main" val="2111111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深度图像的每个像素点的灰度值可用于表示场景中某一点距离摄像机的远近</a:t>
            </a:r>
            <a:endParaRPr lang="en-US" altLang="zh-CN" dirty="0" smtClean="0"/>
          </a:p>
          <a:p>
            <a:endParaRPr lang="en-US" altLang="zh-CN" dirty="0" smtClean="0"/>
          </a:p>
          <a:p>
            <a:r>
              <a:rPr lang="zh-CN" altLang="en-US" sz="1200" b="0" i="0" kern="1200" dirty="0" smtClean="0">
                <a:solidFill>
                  <a:schemeClr val="tx1"/>
                </a:solidFill>
                <a:effectLst/>
                <a:latin typeface="+mn-lt"/>
                <a:ea typeface="+mn-ea"/>
                <a:cs typeface="+mn-cs"/>
              </a:rPr>
              <a:t>主动测距传感相比较于被动测距传感最明显的特征是：设备本身需要发射能量来完成深度信息的采集。这也就保证了深度图像的获取独立于彩色图像的获取。近年来，主动深度传感在市面上的应用愈加丰富。</a:t>
            </a:r>
            <a:endParaRPr lang="en-US" altLang="zh-CN" sz="1200" b="0" i="0" kern="1200" dirty="0" smtClean="0">
              <a:solidFill>
                <a:schemeClr val="tx1"/>
              </a:solidFill>
              <a:effectLst/>
              <a:latin typeface="+mn-lt"/>
              <a:ea typeface="+mn-ea"/>
              <a:cs typeface="+mn-cs"/>
            </a:endParaRPr>
          </a:p>
          <a:p>
            <a:endParaRPr lang="en-US" altLang="zh-CN" sz="1200" b="0" i="0" kern="1200" dirty="0" smtClean="0">
              <a:solidFill>
                <a:schemeClr val="tx1"/>
              </a:solidFill>
              <a:effectLst/>
              <a:latin typeface="+mn-lt"/>
              <a:ea typeface="+mn-ea"/>
              <a:cs typeface="+mn-cs"/>
            </a:endParaRPr>
          </a:p>
          <a:p>
            <a:r>
              <a:rPr lang="zh-CN" altLang="en-US" sz="1200" b="0" i="0" kern="1200" dirty="0" smtClean="0">
                <a:solidFill>
                  <a:schemeClr val="tx1"/>
                </a:solidFill>
                <a:effectLst/>
                <a:latin typeface="+mn-lt"/>
                <a:ea typeface="+mn-ea"/>
                <a:cs typeface="+mn-cs"/>
              </a:rPr>
              <a:t>主动深度传感的方法主要包括了</a:t>
            </a:r>
            <a:r>
              <a:rPr lang="en-US" altLang="zh-CN" sz="1200" b="1" i="0" kern="1200" dirty="0" smtClean="0">
                <a:solidFill>
                  <a:schemeClr val="tx1"/>
                </a:solidFill>
                <a:effectLst/>
                <a:latin typeface="+mn-lt"/>
                <a:ea typeface="+mn-ea"/>
                <a:cs typeface="+mn-cs"/>
              </a:rPr>
              <a:t>TOF</a:t>
            </a:r>
            <a:r>
              <a:rPr lang="zh-CN" altLang="en-US" sz="1200" b="1" i="0" kern="1200" dirty="0" smtClean="0">
                <a:solidFill>
                  <a:schemeClr val="tx1"/>
                </a:solidFill>
                <a:effectLst/>
                <a:latin typeface="+mn-lt"/>
                <a:ea typeface="+mn-ea"/>
                <a:cs typeface="+mn-cs"/>
              </a:rPr>
              <a:t>（</a:t>
            </a:r>
            <a:r>
              <a:rPr lang="en-US" altLang="zh-CN" sz="1200" b="1" i="0" kern="1200" dirty="0" smtClean="0">
                <a:solidFill>
                  <a:schemeClr val="tx1"/>
                </a:solidFill>
                <a:effectLst/>
                <a:latin typeface="+mn-lt"/>
                <a:ea typeface="+mn-ea"/>
                <a:cs typeface="+mn-cs"/>
              </a:rPr>
              <a:t>Time of Flight</a:t>
            </a:r>
            <a:r>
              <a:rPr lang="zh-CN" altLang="en-US" sz="1200" b="1" i="0" kern="1200" dirty="0" smtClean="0">
                <a:solidFill>
                  <a:schemeClr val="tx1"/>
                </a:solidFill>
                <a:effectLst/>
                <a:latin typeface="+mn-lt"/>
                <a:ea typeface="+mn-ea"/>
                <a:cs typeface="+mn-cs"/>
              </a:rPr>
              <a:t>）、结构光、激光扫描</a:t>
            </a:r>
            <a:r>
              <a:rPr lang="zh-CN" altLang="en-US" sz="1200" b="0" i="0" kern="1200" dirty="0" smtClean="0">
                <a:solidFill>
                  <a:schemeClr val="tx1"/>
                </a:solidFill>
                <a:effectLst/>
                <a:latin typeface="+mn-lt"/>
                <a:ea typeface="+mn-ea"/>
                <a:cs typeface="+mn-cs"/>
              </a:rPr>
              <a:t>等。</a:t>
            </a:r>
            <a:endParaRPr lang="en-US" altLang="zh-CN" sz="1200" b="0" i="0" kern="1200" dirty="0" smtClean="0">
              <a:solidFill>
                <a:schemeClr val="tx1"/>
              </a:solidFill>
              <a:effectLst/>
              <a:latin typeface="+mn-lt"/>
              <a:ea typeface="+mn-ea"/>
              <a:cs typeface="+mn-cs"/>
            </a:endParaRPr>
          </a:p>
          <a:p>
            <a:endParaRPr lang="en-US" altLang="zh-CN" sz="1200" b="0" i="0" kern="1200" dirty="0" smtClean="0">
              <a:solidFill>
                <a:schemeClr val="tx1"/>
              </a:solidFill>
              <a:effectLst/>
              <a:latin typeface="+mn-lt"/>
              <a:ea typeface="+mn-ea"/>
              <a:cs typeface="+mn-cs"/>
            </a:endParaRPr>
          </a:p>
          <a:p>
            <a:r>
              <a:rPr lang="zh-CN" altLang="en-US" sz="1200" b="0" i="0" kern="1200" dirty="0" smtClean="0">
                <a:solidFill>
                  <a:schemeClr val="tx1"/>
                </a:solidFill>
                <a:effectLst/>
                <a:latin typeface="+mn-lt"/>
                <a:ea typeface="+mn-ea"/>
                <a:cs typeface="+mn-cs"/>
              </a:rPr>
              <a:t>通过对目标场景发射连续的近红外脉冲，然后用传感器接收由物体反射回的光脉冲。通过比较发射光脉冲与经过物体反射的光脉冲的相位差，可以推算得到光脉冲之间的传输延迟进而得到物体相对于发射器的距离，最终得到一幅深度图像。 </a:t>
            </a:r>
            <a:r>
              <a:rPr lang="en-US" altLang="zh-CN" sz="1200" b="0" i="0" kern="1200" dirty="0" smtClean="0">
                <a:solidFill>
                  <a:schemeClr val="tx1"/>
                </a:solidFill>
                <a:effectLst/>
                <a:latin typeface="+mn-lt"/>
                <a:ea typeface="+mn-ea"/>
                <a:cs typeface="+mn-cs"/>
              </a:rPr>
              <a:t>TOF</a:t>
            </a:r>
            <a:r>
              <a:rPr lang="zh-CN" altLang="en-US" sz="1200" b="0" i="0" kern="1200" dirty="0" smtClean="0">
                <a:solidFill>
                  <a:schemeClr val="tx1"/>
                </a:solidFill>
                <a:effectLst/>
                <a:latin typeface="+mn-lt"/>
                <a:ea typeface="+mn-ea"/>
                <a:cs typeface="+mn-cs"/>
              </a:rPr>
              <a:t>的深度精度不随距离改变而变化，基本能稳定在</a:t>
            </a:r>
            <a:r>
              <a:rPr lang="en-US" altLang="zh-CN" sz="1200" b="0" i="0" kern="1200" dirty="0" smtClean="0">
                <a:solidFill>
                  <a:schemeClr val="tx1"/>
                </a:solidFill>
                <a:effectLst/>
                <a:latin typeface="+mn-lt"/>
                <a:ea typeface="+mn-ea"/>
                <a:cs typeface="+mn-cs"/>
              </a:rPr>
              <a:t>cm</a:t>
            </a:r>
            <a:r>
              <a:rPr lang="zh-CN" altLang="en-US" sz="1200" b="0" i="0" kern="1200" dirty="0" smtClean="0">
                <a:solidFill>
                  <a:schemeClr val="tx1"/>
                </a:solidFill>
                <a:effectLst/>
                <a:latin typeface="+mn-lt"/>
                <a:ea typeface="+mn-ea"/>
                <a:cs typeface="+mn-cs"/>
              </a:rPr>
              <a:t>级。</a:t>
            </a:r>
            <a:endParaRPr lang="en-US" altLang="zh-CN" sz="1200" b="0" i="0" kern="1200" dirty="0" smtClean="0">
              <a:solidFill>
                <a:schemeClr val="tx1"/>
              </a:solidFill>
              <a:effectLst/>
              <a:latin typeface="+mn-lt"/>
              <a:ea typeface="+mn-ea"/>
              <a:cs typeface="+mn-cs"/>
            </a:endParaRPr>
          </a:p>
          <a:p>
            <a:pPr fontAlgn="base"/>
            <a:r>
              <a:rPr lang="zh-CN" altLang="en-US" sz="1200" b="0" i="0" kern="1200" dirty="0" smtClean="0">
                <a:solidFill>
                  <a:schemeClr val="tx1"/>
                </a:solidFill>
                <a:effectLst/>
                <a:latin typeface="+mn-lt"/>
                <a:ea typeface="+mn-ea"/>
                <a:cs typeface="+mn-cs"/>
              </a:rPr>
              <a:t>将结构光投射至场景，并由图像传感器捕获相应的带有结构光的图案。</a:t>
            </a:r>
          </a:p>
          <a:p>
            <a:pPr fontAlgn="base"/>
            <a:r>
              <a:rPr lang="zh-CN" altLang="en-US" sz="1200" b="0" i="0" kern="1200" dirty="0" smtClean="0">
                <a:solidFill>
                  <a:schemeClr val="tx1"/>
                </a:solidFill>
                <a:effectLst/>
                <a:latin typeface="+mn-lt"/>
                <a:ea typeface="+mn-ea"/>
                <a:cs typeface="+mn-cs"/>
              </a:rPr>
              <a:t>由于结构光的模式图案会因为物体的形状发生变形，因此通过模式图像在捕捉得到的图像中的位置以及形变程度利用三角原理计算即可得到场景中各点的深度信息。</a:t>
            </a:r>
          </a:p>
          <a:p>
            <a:endParaRPr lang="en-US" altLang="zh-CN" sz="1200" b="0" i="0" kern="1200" dirty="0" smtClean="0">
              <a:solidFill>
                <a:schemeClr val="tx1"/>
              </a:solidFill>
              <a:effectLst/>
              <a:latin typeface="+mn-lt"/>
              <a:ea typeface="+mn-ea"/>
              <a:cs typeface="+mn-cs"/>
            </a:endParaRPr>
          </a:p>
          <a:p>
            <a:r>
              <a:rPr lang="zh-CN" altLang="en-US" sz="1200" b="0" i="0" kern="1200" dirty="0" smtClean="0">
                <a:solidFill>
                  <a:schemeClr val="tx1"/>
                </a:solidFill>
                <a:effectLst/>
                <a:latin typeface="+mn-lt"/>
                <a:ea typeface="+mn-ea"/>
                <a:cs typeface="+mn-cs"/>
              </a:rPr>
              <a:t>光编码的光源被称为激光散斑，其形成原理是激光照射到粗糙物体或穿透毛玻璃后得到了随机的衍射斑点。激光散斑具有高度的三维空间随机性。当完成一次光源标定后，整个空间的散斑图案都被记录，因此，当物体放进该空间后，只需得知物体表面的散斑图案，就可以知道该物体所处的位置，进而获取该场景的深度图像。</a:t>
            </a:r>
            <a:endParaRPr lang="zh-CN" altLang="en-US" dirty="0"/>
          </a:p>
        </p:txBody>
      </p:sp>
      <p:sp>
        <p:nvSpPr>
          <p:cNvPr id="4" name="灯片编号占位符 3"/>
          <p:cNvSpPr>
            <a:spLocks noGrp="1"/>
          </p:cNvSpPr>
          <p:nvPr>
            <p:ph type="sldNum" sz="quarter" idx="10"/>
          </p:nvPr>
        </p:nvSpPr>
        <p:spPr/>
        <p:txBody>
          <a:bodyPr/>
          <a:lstStyle/>
          <a:p>
            <a:fld id="{E7918C6D-F2F6-41D9-AAD8-50D89E78936D}" type="slidenum">
              <a:rPr lang="zh-CN" altLang="en-US" smtClean="0"/>
              <a:t>12</a:t>
            </a:fld>
            <a:endParaRPr lang="zh-CN" altLang="en-US"/>
          </a:p>
        </p:txBody>
      </p:sp>
    </p:spTree>
    <p:extLst>
      <p:ext uri="{BB962C8B-B14F-4D97-AF65-F5344CB8AC3E}">
        <p14:creationId xmlns:p14="http://schemas.microsoft.com/office/powerpoint/2010/main" val="964229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fontAlgn="base"/>
            <a:r>
              <a:rPr lang="zh-CN" altLang="en-US" sz="1200" b="0" i="0" kern="1200" dirty="0" smtClean="0">
                <a:solidFill>
                  <a:schemeClr val="tx1"/>
                </a:solidFill>
                <a:effectLst/>
                <a:latin typeface="+mn-lt"/>
                <a:ea typeface="+mn-ea"/>
                <a:cs typeface="+mn-cs"/>
              </a:rPr>
              <a:t>指在一个三维坐标系统中的一组向量的集合。这些向量通常以</a:t>
            </a:r>
            <a:r>
              <a:rPr lang="en-US" altLang="zh-CN" sz="1200" b="0" i="0" kern="1200" dirty="0" smtClean="0">
                <a:solidFill>
                  <a:schemeClr val="tx1"/>
                </a:solidFill>
                <a:effectLst/>
                <a:latin typeface="+mn-lt"/>
                <a:ea typeface="+mn-ea"/>
                <a:cs typeface="+mn-cs"/>
              </a:rPr>
              <a:t>X,Y,Z</a:t>
            </a:r>
            <a:r>
              <a:rPr lang="zh-CN" altLang="en-US" sz="1200" b="0" i="0" kern="1200" dirty="0" smtClean="0">
                <a:solidFill>
                  <a:schemeClr val="tx1"/>
                </a:solidFill>
                <a:effectLst/>
                <a:latin typeface="+mn-lt"/>
                <a:ea typeface="+mn-ea"/>
                <a:cs typeface="+mn-cs"/>
              </a:rPr>
              <a:t>三维坐标的形式表示，而且一般主要用来代表一个物体的外表面形状。</a:t>
            </a:r>
            <a:endParaRPr lang="en-US" altLang="zh-CN" sz="1200" b="0" i="0" kern="1200" dirty="0" smtClean="0">
              <a:solidFill>
                <a:schemeClr val="tx1"/>
              </a:solidFill>
              <a:effectLst/>
              <a:latin typeface="+mn-lt"/>
              <a:ea typeface="+mn-ea"/>
              <a:cs typeface="+mn-cs"/>
            </a:endParaRPr>
          </a:p>
          <a:p>
            <a:pPr fontAlgn="base"/>
            <a:r>
              <a:rPr lang="zh-CN" altLang="en-US" sz="1200" b="0" i="0" kern="1200" dirty="0" smtClean="0">
                <a:solidFill>
                  <a:schemeClr val="tx1"/>
                </a:solidFill>
                <a:effectLst/>
                <a:latin typeface="+mn-lt"/>
                <a:ea typeface="+mn-ea"/>
                <a:cs typeface="+mn-cs"/>
              </a:rPr>
              <a:t>经如此，除（</a:t>
            </a:r>
            <a:r>
              <a:rPr lang="en-US" altLang="zh-CN" sz="1200" b="0" i="0" kern="1200" dirty="0" smtClean="0">
                <a:solidFill>
                  <a:schemeClr val="tx1"/>
                </a:solidFill>
                <a:effectLst/>
                <a:latin typeface="+mn-lt"/>
                <a:ea typeface="+mn-ea"/>
                <a:cs typeface="+mn-cs"/>
              </a:rPr>
              <a:t>X,Y,Z</a:t>
            </a:r>
            <a:r>
              <a:rPr lang="zh-CN" altLang="en-US" sz="1200" b="0" i="0" kern="1200" dirty="0" smtClean="0">
                <a:solidFill>
                  <a:schemeClr val="tx1"/>
                </a:solidFill>
                <a:effectLst/>
                <a:latin typeface="+mn-lt"/>
                <a:ea typeface="+mn-ea"/>
                <a:cs typeface="+mn-cs"/>
              </a:rPr>
              <a:t>）代表的几何位置信息之外，点云数据还可以表示一个点的</a:t>
            </a:r>
            <a:r>
              <a:rPr lang="en-US" altLang="zh-CN" sz="1200" b="0" i="0" kern="1200" dirty="0" smtClean="0">
                <a:solidFill>
                  <a:schemeClr val="tx1"/>
                </a:solidFill>
                <a:effectLst/>
                <a:latin typeface="+mn-lt"/>
                <a:ea typeface="+mn-ea"/>
                <a:cs typeface="+mn-cs"/>
              </a:rPr>
              <a:t>RGB</a:t>
            </a:r>
            <a:r>
              <a:rPr lang="zh-CN" altLang="en-US" sz="1200" b="0" i="0" kern="1200" dirty="0" smtClean="0">
                <a:solidFill>
                  <a:schemeClr val="tx1"/>
                </a:solidFill>
                <a:effectLst/>
                <a:latin typeface="+mn-lt"/>
                <a:ea typeface="+mn-ea"/>
                <a:cs typeface="+mn-cs"/>
              </a:rPr>
              <a:t>颜色，灰度值，深度，分割结果等。</a:t>
            </a:r>
            <a:endParaRPr lang="zh-CN" altLang="en-US" dirty="0"/>
          </a:p>
        </p:txBody>
      </p:sp>
      <p:sp>
        <p:nvSpPr>
          <p:cNvPr id="4" name="灯片编号占位符 3"/>
          <p:cNvSpPr>
            <a:spLocks noGrp="1"/>
          </p:cNvSpPr>
          <p:nvPr>
            <p:ph type="sldNum" sz="quarter" idx="10"/>
          </p:nvPr>
        </p:nvSpPr>
        <p:spPr/>
        <p:txBody>
          <a:bodyPr/>
          <a:lstStyle/>
          <a:p>
            <a:fld id="{E7918C6D-F2F6-41D9-AAD8-50D89E78936D}" type="slidenum">
              <a:rPr lang="zh-CN" altLang="en-US" smtClean="0"/>
              <a:t>13</a:t>
            </a:fld>
            <a:endParaRPr lang="zh-CN" altLang="en-US"/>
          </a:p>
        </p:txBody>
      </p:sp>
    </p:spTree>
    <p:extLst>
      <p:ext uri="{BB962C8B-B14F-4D97-AF65-F5344CB8AC3E}">
        <p14:creationId xmlns:p14="http://schemas.microsoft.com/office/powerpoint/2010/main" val="964229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fontAlgn="base"/>
            <a:r>
              <a:rPr lang="zh-CN" altLang="en-US" sz="1200" b="0" i="0" kern="1200" dirty="0" smtClean="0">
                <a:solidFill>
                  <a:schemeClr val="tx1"/>
                </a:solidFill>
                <a:effectLst/>
                <a:latin typeface="+mn-lt"/>
                <a:ea typeface="+mn-ea"/>
                <a:cs typeface="+mn-cs"/>
              </a:rPr>
              <a:t>指在一个三维坐标系统中的一组向量的集合。这些向量通常以</a:t>
            </a:r>
            <a:r>
              <a:rPr lang="en-US" altLang="zh-CN" sz="1200" b="0" i="0" kern="1200" dirty="0" smtClean="0">
                <a:solidFill>
                  <a:schemeClr val="tx1"/>
                </a:solidFill>
                <a:effectLst/>
                <a:latin typeface="+mn-lt"/>
                <a:ea typeface="+mn-ea"/>
                <a:cs typeface="+mn-cs"/>
              </a:rPr>
              <a:t>X,Y,Z</a:t>
            </a:r>
            <a:r>
              <a:rPr lang="zh-CN" altLang="en-US" sz="1200" b="0" i="0" kern="1200" dirty="0" smtClean="0">
                <a:solidFill>
                  <a:schemeClr val="tx1"/>
                </a:solidFill>
                <a:effectLst/>
                <a:latin typeface="+mn-lt"/>
                <a:ea typeface="+mn-ea"/>
                <a:cs typeface="+mn-cs"/>
              </a:rPr>
              <a:t>三维坐标的形式表示，而且一般主要用来代表一个物体的外表面形状。</a:t>
            </a:r>
            <a:endParaRPr lang="en-US" altLang="zh-CN" sz="1200" b="0" i="0" kern="1200" dirty="0" smtClean="0">
              <a:solidFill>
                <a:schemeClr val="tx1"/>
              </a:solidFill>
              <a:effectLst/>
              <a:latin typeface="+mn-lt"/>
              <a:ea typeface="+mn-ea"/>
              <a:cs typeface="+mn-cs"/>
            </a:endParaRPr>
          </a:p>
          <a:p>
            <a:pPr fontAlgn="base"/>
            <a:r>
              <a:rPr lang="zh-CN" altLang="en-US" sz="1200" b="0" i="0" kern="1200" dirty="0" smtClean="0">
                <a:solidFill>
                  <a:schemeClr val="tx1"/>
                </a:solidFill>
                <a:effectLst/>
                <a:latin typeface="+mn-lt"/>
                <a:ea typeface="+mn-ea"/>
                <a:cs typeface="+mn-cs"/>
              </a:rPr>
              <a:t>经如此，除（</a:t>
            </a:r>
            <a:r>
              <a:rPr lang="en-US" altLang="zh-CN" sz="1200" b="0" i="0" kern="1200" dirty="0" smtClean="0">
                <a:solidFill>
                  <a:schemeClr val="tx1"/>
                </a:solidFill>
                <a:effectLst/>
                <a:latin typeface="+mn-lt"/>
                <a:ea typeface="+mn-ea"/>
                <a:cs typeface="+mn-cs"/>
              </a:rPr>
              <a:t>X,Y,Z</a:t>
            </a:r>
            <a:r>
              <a:rPr lang="zh-CN" altLang="en-US" sz="1200" b="0" i="0" kern="1200" dirty="0" smtClean="0">
                <a:solidFill>
                  <a:schemeClr val="tx1"/>
                </a:solidFill>
                <a:effectLst/>
                <a:latin typeface="+mn-lt"/>
                <a:ea typeface="+mn-ea"/>
                <a:cs typeface="+mn-cs"/>
              </a:rPr>
              <a:t>）代表的几何位置信息之外，点云数据还可以表示一个点的</a:t>
            </a:r>
            <a:r>
              <a:rPr lang="en-US" altLang="zh-CN" sz="1200" b="0" i="0" kern="1200" dirty="0" smtClean="0">
                <a:solidFill>
                  <a:schemeClr val="tx1"/>
                </a:solidFill>
                <a:effectLst/>
                <a:latin typeface="+mn-lt"/>
                <a:ea typeface="+mn-ea"/>
                <a:cs typeface="+mn-cs"/>
              </a:rPr>
              <a:t>RGB</a:t>
            </a:r>
            <a:r>
              <a:rPr lang="zh-CN" altLang="en-US" sz="1200" b="0" i="0" kern="1200" dirty="0" smtClean="0">
                <a:solidFill>
                  <a:schemeClr val="tx1"/>
                </a:solidFill>
                <a:effectLst/>
                <a:latin typeface="+mn-lt"/>
                <a:ea typeface="+mn-ea"/>
                <a:cs typeface="+mn-cs"/>
              </a:rPr>
              <a:t>颜色，灰度值，深度，分割结果等。</a:t>
            </a:r>
            <a:endParaRPr lang="zh-CN" altLang="en-US" dirty="0"/>
          </a:p>
        </p:txBody>
      </p:sp>
      <p:sp>
        <p:nvSpPr>
          <p:cNvPr id="4" name="灯片编号占位符 3"/>
          <p:cNvSpPr>
            <a:spLocks noGrp="1"/>
          </p:cNvSpPr>
          <p:nvPr>
            <p:ph type="sldNum" sz="quarter" idx="10"/>
          </p:nvPr>
        </p:nvSpPr>
        <p:spPr/>
        <p:txBody>
          <a:bodyPr/>
          <a:lstStyle/>
          <a:p>
            <a:fld id="{E7918C6D-F2F6-41D9-AAD8-50D89E78936D}" type="slidenum">
              <a:rPr lang="zh-CN" altLang="en-US" smtClean="0"/>
              <a:t>14</a:t>
            </a:fld>
            <a:endParaRPr lang="zh-CN" altLang="en-US"/>
          </a:p>
        </p:txBody>
      </p:sp>
    </p:spTree>
    <p:extLst>
      <p:ext uri="{BB962C8B-B14F-4D97-AF65-F5344CB8AC3E}">
        <p14:creationId xmlns:p14="http://schemas.microsoft.com/office/powerpoint/2010/main" val="964229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fontAlgn="base"/>
            <a:r>
              <a:rPr lang="zh-CN" altLang="en-US" dirty="0" smtClean="0"/>
              <a:t>官网的</a:t>
            </a:r>
            <a:r>
              <a:rPr lang="en-US" altLang="zh-CN" dirty="0" smtClean="0"/>
              <a:t>demo</a:t>
            </a:r>
            <a:r>
              <a:rPr lang="zh-CN" altLang="en-US" baseline="0" dirty="0" smtClean="0"/>
              <a:t> </a:t>
            </a:r>
            <a:endParaRPr lang="zh-CN" altLang="en-US" dirty="0"/>
          </a:p>
        </p:txBody>
      </p:sp>
      <p:sp>
        <p:nvSpPr>
          <p:cNvPr id="4" name="灯片编号占位符 3"/>
          <p:cNvSpPr>
            <a:spLocks noGrp="1"/>
          </p:cNvSpPr>
          <p:nvPr>
            <p:ph type="sldNum" sz="quarter" idx="10"/>
          </p:nvPr>
        </p:nvSpPr>
        <p:spPr/>
        <p:txBody>
          <a:bodyPr/>
          <a:lstStyle/>
          <a:p>
            <a:fld id="{E7918C6D-F2F6-41D9-AAD8-50D89E78936D}" type="slidenum">
              <a:rPr lang="zh-CN" altLang="en-US" smtClean="0"/>
              <a:t>15</a:t>
            </a:fld>
            <a:endParaRPr lang="zh-CN" altLang="en-US"/>
          </a:p>
        </p:txBody>
      </p:sp>
    </p:spTree>
    <p:extLst>
      <p:ext uri="{BB962C8B-B14F-4D97-AF65-F5344CB8AC3E}">
        <p14:creationId xmlns:p14="http://schemas.microsoft.com/office/powerpoint/2010/main" val="9642299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fontAlgn="base"/>
            <a:r>
              <a:rPr lang="zh-CN" altLang="en-US" dirty="0" smtClean="0"/>
              <a:t>官网的</a:t>
            </a:r>
            <a:r>
              <a:rPr lang="en-US" altLang="zh-CN" dirty="0" smtClean="0"/>
              <a:t>demo</a:t>
            </a:r>
            <a:r>
              <a:rPr lang="zh-CN" altLang="en-US" baseline="0" dirty="0" smtClean="0"/>
              <a:t> </a:t>
            </a:r>
            <a:endParaRPr lang="zh-CN" altLang="en-US" dirty="0"/>
          </a:p>
        </p:txBody>
      </p:sp>
      <p:sp>
        <p:nvSpPr>
          <p:cNvPr id="4" name="灯片编号占位符 3"/>
          <p:cNvSpPr>
            <a:spLocks noGrp="1"/>
          </p:cNvSpPr>
          <p:nvPr>
            <p:ph type="sldNum" sz="quarter" idx="10"/>
          </p:nvPr>
        </p:nvSpPr>
        <p:spPr/>
        <p:txBody>
          <a:bodyPr/>
          <a:lstStyle/>
          <a:p>
            <a:fld id="{E7918C6D-F2F6-41D9-AAD8-50D89E78936D}" type="slidenum">
              <a:rPr lang="zh-CN" altLang="en-US" smtClean="0"/>
              <a:t>16</a:t>
            </a:fld>
            <a:endParaRPr lang="zh-CN" altLang="en-US"/>
          </a:p>
        </p:txBody>
      </p:sp>
    </p:spTree>
    <p:extLst>
      <p:ext uri="{BB962C8B-B14F-4D97-AF65-F5344CB8AC3E}">
        <p14:creationId xmlns:p14="http://schemas.microsoft.com/office/powerpoint/2010/main" val="964229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atinLnBrk="0"/>
            <a:r>
              <a:rPr lang="zh-CN" altLang="en-US" sz="1200" b="0" i="0" kern="1200" dirty="0" smtClean="0">
                <a:solidFill>
                  <a:schemeClr val="tx1"/>
                </a:solidFill>
                <a:effectLst/>
                <a:latin typeface="+mn-lt"/>
                <a:ea typeface="+mn-ea"/>
                <a:cs typeface="+mn-cs"/>
              </a:rPr>
              <a:t>边缘是图像最基本的特征，边缘检测是图像分析与识别的重要环节。在图像中，边缘是图像局部强度变化最明显的地方，主要存在于目标与目标、目标与背景、区域与区域之间。边缘表明一个特征区域的终结和另一特征区域的开始</a:t>
            </a:r>
            <a:endParaRPr lang="en-US" altLang="zh-CN"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边缘检测算法主要是基于图像强度的一阶和二阶导数，而求微分的计算对噪声很敏感，噪声的存在可能会使检测到的边缘变宽或在某些点处发生间断，因此，需要使用滤波器来滤掉噪声。大多数滤波器在降低噪声的同时也会引起边缘强度的损失，增强图像边缘可以弥补损失，但增强边缘和降低噪声之间需要折衷。</a:t>
            </a:r>
            <a:endParaRPr lang="en-US" altLang="zh-CN" sz="1200" b="0" i="0" kern="1200" dirty="0" smtClean="0">
              <a:solidFill>
                <a:schemeClr val="tx1"/>
              </a:solidFill>
              <a:effectLst/>
              <a:latin typeface="+mn-lt"/>
              <a:ea typeface="+mn-ea"/>
              <a:cs typeface="+mn-cs"/>
            </a:endParaRPr>
          </a:p>
          <a:p>
            <a:r>
              <a:rPr lang="zh-CN" altLang="en-US" sz="1200" b="0" i="0" kern="1200" dirty="0" smtClean="0">
                <a:solidFill>
                  <a:schemeClr val="tx1"/>
                </a:solidFill>
                <a:effectLst/>
                <a:latin typeface="+mn-lt"/>
                <a:ea typeface="+mn-ea"/>
                <a:cs typeface="+mn-cs"/>
              </a:rPr>
              <a:t>对于第一种情况：一阶微分的峰值为边缘点，二阶微分的零点为边缘点。</a:t>
            </a:r>
          </a:p>
          <a:p>
            <a:r>
              <a:rPr lang="zh-CN" altLang="en-US" sz="1200" b="0" i="0" kern="1200" dirty="0" smtClean="0">
                <a:solidFill>
                  <a:schemeClr val="tx1"/>
                </a:solidFill>
                <a:effectLst/>
                <a:latin typeface="+mn-lt"/>
                <a:ea typeface="+mn-ea"/>
                <a:cs typeface="+mn-cs"/>
              </a:rPr>
              <a:t>对于第二种情况：一阶微分的零点为边缘点，二阶微分的峰值为边缘点。</a:t>
            </a:r>
          </a:p>
          <a:p>
            <a:pPr latinLnBrk="0"/>
            <a:endParaRPr lang="zh-CN" altLang="en-US" sz="1200" b="0" i="0" kern="1200" dirty="0" smtClean="0">
              <a:solidFill>
                <a:schemeClr val="tx1"/>
              </a:solidFill>
              <a:effectLst/>
              <a:latin typeface="+mn-lt"/>
              <a:ea typeface="+mn-ea"/>
              <a:cs typeface="+mn-cs"/>
            </a:endParaRPr>
          </a:p>
          <a:p>
            <a:pPr latinLnBrk="0"/>
            <a:endParaRPr lang="zh-CN" altLang="en-US" sz="1200" b="0" i="0" kern="1200" dirty="0" smtClean="0">
              <a:solidFill>
                <a:schemeClr val="tx1"/>
              </a:solidFill>
              <a:effectLst/>
              <a:latin typeface="+mn-lt"/>
              <a:ea typeface="+mn-ea"/>
              <a:cs typeface="+mn-cs"/>
            </a:endParaRPr>
          </a:p>
          <a:p>
            <a:pPr latinLnBrk="0"/>
            <a:endParaRPr lang="zh-CN" altLang="en-US"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E7918C6D-F2F6-41D9-AAD8-50D89E78936D}" type="slidenum">
              <a:rPr lang="zh-CN" altLang="en-US" smtClean="0"/>
              <a:t>17</a:t>
            </a:fld>
            <a:endParaRPr lang="zh-CN" altLang="en-US"/>
          </a:p>
        </p:txBody>
      </p:sp>
    </p:spTree>
    <p:extLst>
      <p:ext uri="{BB962C8B-B14F-4D97-AF65-F5344CB8AC3E}">
        <p14:creationId xmlns:p14="http://schemas.microsoft.com/office/powerpoint/2010/main" val="964229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atinLnBrk="0"/>
            <a:r>
              <a:rPr lang="zh-CN" altLang="en-US" sz="1200" b="0" i="0" kern="1200" dirty="0" smtClean="0">
                <a:solidFill>
                  <a:schemeClr val="tx1"/>
                </a:solidFill>
                <a:effectLst/>
                <a:latin typeface="+mn-lt"/>
                <a:ea typeface="+mn-ea"/>
                <a:cs typeface="+mn-cs"/>
              </a:rPr>
              <a:t>滤波 有</a:t>
            </a:r>
            <a:r>
              <a:rPr lang="zh-CN" altLang="en-US" sz="1200" b="1" i="1" kern="1200" dirty="0" smtClean="0">
                <a:solidFill>
                  <a:schemeClr val="tx1"/>
                </a:solidFill>
                <a:effectLst/>
                <a:latin typeface="+mn-lt"/>
                <a:ea typeface="+mn-ea"/>
                <a:cs typeface="+mn-cs"/>
              </a:rPr>
              <a:t>均值滤波：高斯滤波</a:t>
            </a:r>
            <a:r>
              <a:rPr lang="zh-CN" altLang="en-US" sz="1200" b="0" i="0" kern="1200" dirty="0" smtClean="0">
                <a:solidFill>
                  <a:schemeClr val="tx1"/>
                </a:solidFill>
                <a:effectLst/>
                <a:latin typeface="+mn-lt"/>
                <a:ea typeface="+mn-ea"/>
                <a:cs typeface="+mn-cs"/>
              </a:rPr>
              <a:t>，</a:t>
            </a:r>
            <a:r>
              <a:rPr lang="zh-CN" altLang="en-US" sz="1200" b="1" i="1" kern="1200" dirty="0" smtClean="0">
                <a:solidFill>
                  <a:schemeClr val="tx1"/>
                </a:solidFill>
                <a:effectLst/>
                <a:latin typeface="+mn-lt"/>
                <a:ea typeface="+mn-ea"/>
                <a:cs typeface="+mn-cs"/>
              </a:rPr>
              <a:t>中值滤波，双向滤波 等等</a:t>
            </a:r>
            <a:endParaRPr lang="zh-CN" altLang="en-US" sz="1200" b="0"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内核 必须正数和奇数 或者为零</a:t>
            </a:r>
            <a:endParaRPr lang="en-US" altLang="zh-CN" sz="1200" b="0" i="0" kern="1200" dirty="0" smtClean="0">
              <a:solidFill>
                <a:schemeClr val="tx1"/>
              </a:solidFill>
              <a:effectLst/>
              <a:latin typeface="+mn-lt"/>
              <a:ea typeface="+mn-ea"/>
              <a:cs typeface="+mn-cs"/>
            </a:endParaRPr>
          </a:p>
          <a:p>
            <a:pPr latinLnBrk="0"/>
            <a:endParaRPr lang="en-US" altLang="zh-CN" sz="1200" b="0" i="0" kern="1200" dirty="0" smtClean="0">
              <a:solidFill>
                <a:schemeClr val="tx1"/>
              </a:solidFill>
              <a:effectLst/>
              <a:latin typeface="+mn-lt"/>
              <a:ea typeface="+mn-ea"/>
              <a:cs typeface="+mn-cs"/>
            </a:endParaRPr>
          </a:p>
          <a:p>
            <a:pPr latinLnBrk="0"/>
            <a:r>
              <a:rPr lang="en-US" altLang="zh-CN" sz="1200" b="1" kern="1200" dirty="0" smtClean="0">
                <a:solidFill>
                  <a:schemeClr val="tx1"/>
                </a:solidFill>
                <a:latin typeface="+mn-lt"/>
                <a:ea typeface="+mn-ea"/>
                <a:cs typeface="+mn-cs"/>
              </a:rPr>
              <a:t>Canny(im_gray,detected_edges, 80, 125, 3);//threshold1(80)</a:t>
            </a:r>
            <a:r>
              <a:rPr lang="zh-CN" altLang="en-US" sz="1200" b="1" kern="1200" dirty="0" smtClean="0">
                <a:solidFill>
                  <a:schemeClr val="tx1"/>
                </a:solidFill>
                <a:latin typeface="+mn-lt"/>
                <a:ea typeface="+mn-ea"/>
                <a:cs typeface="+mn-cs"/>
              </a:rPr>
              <a:t>和</a:t>
            </a:r>
            <a:r>
              <a:rPr lang="en-US" altLang="zh-CN" sz="1200" b="1" kern="1200" dirty="0" smtClean="0">
                <a:solidFill>
                  <a:schemeClr val="tx1"/>
                </a:solidFill>
                <a:latin typeface="+mn-lt"/>
                <a:ea typeface="+mn-ea"/>
                <a:cs typeface="+mn-cs"/>
              </a:rPr>
              <a:t>threshold2(123) </a:t>
            </a:r>
            <a:r>
              <a:rPr lang="zh-CN" altLang="en-US" sz="1200" b="1" kern="1200" dirty="0" smtClean="0">
                <a:solidFill>
                  <a:schemeClr val="tx1"/>
                </a:solidFill>
                <a:latin typeface="+mn-lt"/>
                <a:ea typeface="+mn-ea"/>
                <a:cs typeface="+mn-cs"/>
              </a:rPr>
              <a:t>当中的小阈值用来控制边缘连接，大的阈值用来控制强边缘的初始分割</a:t>
            </a:r>
            <a:endParaRPr lang="en-US" altLang="zh-CN" sz="1200" b="1" kern="1200" dirty="0" smtClean="0">
              <a:solidFill>
                <a:schemeClr val="tx1"/>
              </a:solidFill>
              <a:latin typeface="+mn-lt"/>
              <a:ea typeface="+mn-ea"/>
              <a:cs typeface="+mn-cs"/>
            </a:endParaRPr>
          </a:p>
          <a:p>
            <a:pPr latinLnBrk="0"/>
            <a:endParaRPr lang="en-US" altLang="zh-CN" sz="1200" b="1" i="0" kern="1200" dirty="0" smtClean="0">
              <a:solidFill>
                <a:schemeClr val="tx1"/>
              </a:solidFill>
              <a:effectLst/>
              <a:latin typeface="+mn-lt"/>
              <a:ea typeface="+mn-ea"/>
              <a:cs typeface="+mn-cs"/>
            </a:endParaRPr>
          </a:p>
          <a:p>
            <a:pPr latinLnBrk="0"/>
            <a:r>
              <a:rPr lang="zh-CN" altLang="en-US" sz="1200" b="0" i="0" kern="1200" dirty="0" smtClean="0">
                <a:solidFill>
                  <a:schemeClr val="tx1"/>
                </a:solidFill>
                <a:effectLst/>
                <a:latin typeface="+mn-lt"/>
                <a:ea typeface="+mn-ea"/>
                <a:cs typeface="+mn-cs"/>
              </a:rPr>
              <a:t>设置的阈值过高，可能会漏掉重要信息；阈值过低，将会把枝节信息看得很重要。很难给出一个适用于所有图像的通用阈值。目前还没有一个经过验证的实现方法</a:t>
            </a:r>
            <a:endParaRPr lang="en-US" altLang="zh-CN" sz="1200" b="0" i="0" kern="1200" dirty="0" smtClean="0">
              <a:solidFill>
                <a:schemeClr val="tx1"/>
              </a:solidFill>
              <a:effectLst/>
              <a:latin typeface="+mn-lt"/>
              <a:ea typeface="+mn-ea"/>
              <a:cs typeface="+mn-cs"/>
            </a:endParaRPr>
          </a:p>
          <a:p>
            <a:pPr latinLnBrk="0"/>
            <a:endParaRPr lang="zh-CN" altLang="en-US"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E7918C6D-F2F6-41D9-AAD8-50D89E78936D}" type="slidenum">
              <a:rPr lang="zh-CN" altLang="en-US" smtClean="0"/>
              <a:t>18</a:t>
            </a:fld>
            <a:endParaRPr lang="zh-CN" altLang="en-US"/>
          </a:p>
        </p:txBody>
      </p:sp>
    </p:spTree>
    <p:extLst>
      <p:ext uri="{BB962C8B-B14F-4D97-AF65-F5344CB8AC3E}">
        <p14:creationId xmlns:p14="http://schemas.microsoft.com/office/powerpoint/2010/main" val="964229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F55672B-EF3E-4394-B77E-2D4D5B1FE53C}" type="datetimeFigureOut">
              <a:rPr lang="zh-CN" altLang="en-US" smtClean="0"/>
              <a:t>2017/7/27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2705607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F55672B-EF3E-4394-B77E-2D4D5B1FE53C}" type="datetimeFigureOut">
              <a:rPr lang="zh-CN" altLang="en-US" smtClean="0"/>
              <a:t>2017/7/27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1007747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F55672B-EF3E-4394-B77E-2D4D5B1FE53C}" type="datetimeFigureOut">
              <a:rPr lang="zh-CN" altLang="en-US" smtClean="0"/>
              <a:t>2017/7/27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1188408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F55672B-EF3E-4394-B77E-2D4D5B1FE53C}" type="datetimeFigureOut">
              <a:rPr lang="zh-CN" altLang="en-US" smtClean="0"/>
              <a:t>2017/7/27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3327161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F55672B-EF3E-4394-B77E-2D4D5B1FE53C}" type="datetimeFigureOut">
              <a:rPr lang="zh-CN" altLang="en-US" smtClean="0"/>
              <a:t>2017/7/27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3113049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F55672B-EF3E-4394-B77E-2D4D5B1FE53C}" type="datetimeFigureOut">
              <a:rPr lang="zh-CN" altLang="en-US" smtClean="0"/>
              <a:t>2017/7/27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2640432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F55672B-EF3E-4394-B77E-2D4D5B1FE53C}" type="datetimeFigureOut">
              <a:rPr lang="zh-CN" altLang="en-US" smtClean="0"/>
              <a:t>2017/7/27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3629008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F55672B-EF3E-4394-B77E-2D4D5B1FE53C}" type="datetimeFigureOut">
              <a:rPr lang="zh-CN" altLang="en-US" smtClean="0"/>
              <a:t>2017/7/27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2707931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F55672B-EF3E-4394-B77E-2D4D5B1FE53C}" type="datetimeFigureOut">
              <a:rPr lang="zh-CN" altLang="en-US" smtClean="0"/>
              <a:t>2017/7/27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3021165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F55672B-EF3E-4394-B77E-2D4D5B1FE53C}" type="datetimeFigureOut">
              <a:rPr lang="zh-CN" altLang="en-US" smtClean="0"/>
              <a:t>2017/7/27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2110654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F55672B-EF3E-4394-B77E-2D4D5B1FE53C}" type="datetimeFigureOut">
              <a:rPr lang="zh-CN" altLang="en-US" smtClean="0"/>
              <a:t>2017/7/27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2597950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55672B-EF3E-4394-B77E-2D4D5B1FE53C}" type="datetimeFigureOut">
              <a:rPr lang="zh-CN" altLang="en-US" smtClean="0"/>
              <a:t>2017/7/27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EE1C0-2741-4CC2-9196-70A55FFBC9B6}" type="slidenum">
              <a:rPr lang="zh-CN" altLang="en-US" smtClean="0"/>
              <a:t>‹#›</a:t>
            </a:fld>
            <a:endParaRPr lang="zh-CN" altLang="en-US"/>
          </a:p>
        </p:txBody>
      </p:sp>
    </p:spTree>
    <p:extLst>
      <p:ext uri="{BB962C8B-B14F-4D97-AF65-F5344CB8AC3E}">
        <p14:creationId xmlns:p14="http://schemas.microsoft.com/office/powerpoint/2010/main" val="28636120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wiki.ros.org/rosjava"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blog.csdn.net/F_season/article/category/2424137"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github.com/turtlebot/turtlebot_apps/tree/indigo/turtlebot_follower"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hyperlink" Target="https://github.com/dqyi11/ColorBlobTracker" TargetMode="External"/><Relationship Id="rId5" Type="http://schemas.openxmlformats.org/officeDocument/2006/relationships/hyperlink" Target="http://wiki.ros.org/cmvision" TargetMode="Externa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play.google.com/store/apps/details?id=com.github.rosjava.android_apps.teleop.indigo&amp;hl=zh_CN"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pan.baidu.com/s/1jHGxQG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p:nvPr/>
        </p:nvSpPr>
        <p:spPr>
          <a:xfrm>
            <a:off x="0" y="2067897"/>
            <a:ext cx="12192000" cy="1511121"/>
          </a:xfrm>
          <a:prstGeom prst="rect">
            <a:avLst/>
          </a:prstGeom>
          <a:solidFill>
            <a:srgbClr val="EB5B3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3283772" y="2469514"/>
            <a:ext cx="5641771" cy="707886"/>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r>
              <a:rPr lang="en-US" altLang="zh-CN" sz="4000" dirty="0">
                <a:solidFill>
                  <a:srgbClr val="FFFF00"/>
                </a:solidFill>
              </a:rPr>
              <a:t>ROS</a:t>
            </a:r>
            <a:r>
              <a:rPr lang="zh-CN" altLang="en-US" sz="4000" dirty="0">
                <a:solidFill>
                  <a:srgbClr val="FFFF00"/>
                </a:solidFill>
              </a:rPr>
              <a:t>开发实践</a:t>
            </a:r>
          </a:p>
        </p:txBody>
      </p:sp>
      <p:sp>
        <p:nvSpPr>
          <p:cNvPr id="12" name="文本框 11"/>
          <p:cNvSpPr txBox="1"/>
          <p:nvPr/>
        </p:nvSpPr>
        <p:spPr>
          <a:xfrm>
            <a:off x="0" y="6288130"/>
            <a:ext cx="12192000" cy="27699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altLang="zh-CN" sz="1200" dirty="0" smtClean="0">
                <a:latin typeface="微软雅黑" panose="020B0503020204020204" pitchFamily="34" charset="-122"/>
                <a:ea typeface="微软雅黑" panose="020B0503020204020204" pitchFamily="34" charset="-122"/>
              </a:rPr>
              <a:t>ROS Summer School 2017</a:t>
            </a:r>
            <a:endParaRPr lang="zh-CN" altLang="en-US" sz="1200"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4333010" y="5347155"/>
            <a:ext cx="3543297" cy="338554"/>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endParaRPr lang="zh-CN" altLang="en-US" sz="1600" dirty="0">
              <a:solidFill>
                <a:schemeClr val="bg1"/>
              </a:solidFill>
            </a:endParaRPr>
          </a:p>
        </p:txBody>
      </p:sp>
      <p:sp>
        <p:nvSpPr>
          <p:cNvPr id="4" name="TextBox 3"/>
          <p:cNvSpPr txBox="1"/>
          <p:nvPr/>
        </p:nvSpPr>
        <p:spPr>
          <a:xfrm>
            <a:off x="4794970" y="4136736"/>
            <a:ext cx="2619375" cy="584775"/>
          </a:xfrm>
          <a:prstGeom prst="rect">
            <a:avLst/>
          </a:prstGeom>
          <a:noFill/>
        </p:spPr>
        <p:txBody>
          <a:bodyPr wrap="square" rtlCol="0">
            <a:spAutoFit/>
          </a:bodyPr>
          <a:lstStyle/>
          <a:p>
            <a:pPr algn="ctr"/>
            <a:r>
              <a:rPr lang="zh-CN" altLang="en-US" sz="3200" dirty="0"/>
              <a:t>符国和</a:t>
            </a:r>
          </a:p>
        </p:txBody>
      </p:sp>
      <p:sp>
        <p:nvSpPr>
          <p:cNvPr id="5" name="TextBox 4"/>
          <p:cNvSpPr txBox="1"/>
          <p:nvPr/>
        </p:nvSpPr>
        <p:spPr>
          <a:xfrm>
            <a:off x="4395787" y="5364744"/>
            <a:ext cx="3400425" cy="369332"/>
          </a:xfrm>
          <a:prstGeom prst="rect">
            <a:avLst/>
          </a:prstGeom>
          <a:noFill/>
        </p:spPr>
        <p:txBody>
          <a:bodyPr wrap="square" rtlCol="0">
            <a:spAutoFit/>
          </a:bodyPr>
          <a:lstStyle/>
          <a:p>
            <a:pPr algn="ctr"/>
            <a:r>
              <a:rPr lang="zh-CN" altLang="en-US" dirty="0"/>
              <a:t>爱啃萝卜机器人，深圳</a:t>
            </a:r>
          </a:p>
        </p:txBody>
      </p:sp>
    </p:spTree>
    <p:extLst>
      <p:ext uri="{BB962C8B-B14F-4D97-AF65-F5344CB8AC3E}">
        <p14:creationId xmlns:p14="http://schemas.microsoft.com/office/powerpoint/2010/main" val="335870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en-US" altLang="zh-CN" sz="3200" dirty="0"/>
              <a:t>Android </a:t>
            </a:r>
            <a:r>
              <a:rPr lang="en-US" altLang="zh-CN" sz="3200" dirty="0" smtClean="0"/>
              <a:t>APP </a:t>
            </a:r>
            <a:r>
              <a:rPr lang="zh-CN" altLang="en-US" sz="3200" dirty="0"/>
              <a:t>开</a:t>
            </a:r>
            <a:r>
              <a:rPr lang="zh-CN" altLang="en-US" sz="3200" dirty="0" smtClean="0"/>
              <a:t>发的</a:t>
            </a:r>
            <a:r>
              <a:rPr lang="en-US" altLang="zh-CN" sz="3200" dirty="0" smtClean="0"/>
              <a:t>ROS</a:t>
            </a:r>
            <a:r>
              <a:rPr lang="zh-CN" altLang="en-US" sz="3200" dirty="0" smtClean="0"/>
              <a:t>部分</a:t>
            </a:r>
            <a:endParaRPr lang="zh-CN" altLang="en-US"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多机共享协同</a:t>
            </a:r>
            <a:endParaRPr lang="zh-CN" altLang="en-US" sz="3200" dirty="0">
              <a:solidFill>
                <a:srgbClr val="FFFF00"/>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4" name="TextBox 3"/>
          <p:cNvSpPr txBox="1"/>
          <p:nvPr/>
        </p:nvSpPr>
        <p:spPr>
          <a:xfrm>
            <a:off x="83910" y="1628775"/>
            <a:ext cx="6972300" cy="523220"/>
          </a:xfrm>
          <a:prstGeom prst="rect">
            <a:avLst/>
          </a:prstGeom>
          <a:noFill/>
        </p:spPr>
        <p:txBody>
          <a:bodyPr wrap="square" rtlCol="0">
            <a:spAutoFit/>
          </a:bodyPr>
          <a:lstStyle/>
          <a:p>
            <a:r>
              <a:rPr lang="zh-CN" altLang="en-US" sz="2800" dirty="0"/>
              <a:t>代</a:t>
            </a:r>
            <a:r>
              <a:rPr lang="zh-CN" altLang="en-US" sz="2800" dirty="0" smtClean="0"/>
              <a:t>码示例 ：</a:t>
            </a:r>
            <a:endParaRPr lang="en-US" altLang="zh-CN" sz="2800" dirty="0" smtClean="0"/>
          </a:p>
        </p:txBody>
      </p:sp>
      <p:sp>
        <p:nvSpPr>
          <p:cNvPr id="2" name="矩形 1"/>
          <p:cNvSpPr/>
          <p:nvPr/>
        </p:nvSpPr>
        <p:spPr>
          <a:xfrm>
            <a:off x="83910" y="2774802"/>
            <a:ext cx="7080972" cy="1754326"/>
          </a:xfrm>
          <a:prstGeom prst="rect">
            <a:avLst/>
          </a:prstGeom>
        </p:spPr>
        <p:txBody>
          <a:bodyPr wrap="square">
            <a:spAutoFit/>
          </a:bodyPr>
          <a:lstStyle/>
          <a:p>
            <a:r>
              <a:rPr lang="en-US" altLang="zh-CN" dirty="0"/>
              <a:t>import org.ros.namespace.GraphName;</a:t>
            </a:r>
          </a:p>
          <a:p>
            <a:r>
              <a:rPr lang="en-US" altLang="zh-CN" dirty="0"/>
              <a:t>import org.ros.node.AbstractNodeMain;</a:t>
            </a:r>
          </a:p>
          <a:p>
            <a:r>
              <a:rPr lang="en-US" altLang="zh-CN" dirty="0"/>
              <a:t>import org.ros.node.ConnectedNode;</a:t>
            </a:r>
          </a:p>
          <a:p>
            <a:r>
              <a:rPr lang="en-US" altLang="zh-CN" dirty="0"/>
              <a:t>import org.ros.node.Node;</a:t>
            </a:r>
          </a:p>
          <a:p>
            <a:r>
              <a:rPr lang="en-US" altLang="zh-CN" dirty="0"/>
              <a:t>import org.ros.node.topic.Publisher;</a:t>
            </a:r>
          </a:p>
          <a:p>
            <a:endParaRPr lang="en-US" altLang="zh-CN" dirty="0"/>
          </a:p>
        </p:txBody>
      </p:sp>
      <p:sp>
        <p:nvSpPr>
          <p:cNvPr id="9" name="矩形 8"/>
          <p:cNvSpPr/>
          <p:nvPr/>
        </p:nvSpPr>
        <p:spPr>
          <a:xfrm>
            <a:off x="5762625" y="835810"/>
            <a:ext cx="6096000" cy="5632311"/>
          </a:xfrm>
          <a:prstGeom prst="rect">
            <a:avLst/>
          </a:prstGeom>
        </p:spPr>
        <p:txBody>
          <a:bodyPr>
            <a:spAutoFit/>
          </a:bodyPr>
          <a:lstStyle/>
          <a:p>
            <a:r>
              <a:rPr lang="en-US" altLang="zh-CN" b="1" dirty="0"/>
              <a:t>private Publisher&lt;Twist&gt; pub</a:t>
            </a:r>
            <a:r>
              <a:rPr lang="en-US" altLang="zh-CN" b="1" dirty="0" smtClean="0"/>
              <a:t>;</a:t>
            </a:r>
            <a:endParaRPr lang="en-US" altLang="zh-CN" b="1" dirty="0"/>
          </a:p>
          <a:p>
            <a:r>
              <a:rPr lang="en-US" altLang="zh-CN" dirty="0"/>
              <a:t>    @Override</a:t>
            </a:r>
          </a:p>
          <a:p>
            <a:r>
              <a:rPr lang="en-US" altLang="zh-CN" dirty="0"/>
              <a:t>    public GraphName getDefaultNodeName() {</a:t>
            </a:r>
          </a:p>
          <a:p>
            <a:r>
              <a:rPr lang="en-US" altLang="zh-CN" dirty="0"/>
              <a:t>        return GraphName.of("mover");</a:t>
            </a:r>
          </a:p>
          <a:p>
            <a:r>
              <a:rPr lang="en-US" altLang="zh-CN" dirty="0"/>
              <a:t>    </a:t>
            </a:r>
            <a:r>
              <a:rPr lang="en-US" altLang="zh-CN" dirty="0" smtClean="0"/>
              <a:t>}</a:t>
            </a:r>
            <a:endParaRPr lang="en-US" altLang="zh-CN" dirty="0"/>
          </a:p>
          <a:p>
            <a:r>
              <a:rPr lang="en-US" altLang="zh-CN" dirty="0"/>
              <a:t>    @Override</a:t>
            </a:r>
          </a:p>
          <a:p>
            <a:r>
              <a:rPr lang="en-US" altLang="zh-CN" dirty="0"/>
              <a:t>    public void onStart(ConnectedNode node) {</a:t>
            </a:r>
          </a:p>
          <a:p>
            <a:r>
              <a:rPr lang="en-US" altLang="zh-CN" b="1" dirty="0"/>
              <a:t>        pub = node.newPublisher("cmd_vel", Twist._TYPE);</a:t>
            </a:r>
          </a:p>
          <a:p>
            <a:r>
              <a:rPr lang="en-US" altLang="zh-CN" b="1" dirty="0"/>
              <a:t>        Twist twist = pub.newMessage();</a:t>
            </a:r>
          </a:p>
          <a:p>
            <a:r>
              <a:rPr lang="en-US" altLang="zh-CN" b="1" dirty="0"/>
              <a:t>        twist.getLinear().setX(0.5);</a:t>
            </a:r>
          </a:p>
          <a:p>
            <a:r>
              <a:rPr lang="en-US" altLang="zh-CN" dirty="0"/>
              <a:t>        while (true) {</a:t>
            </a:r>
          </a:p>
          <a:p>
            <a:r>
              <a:rPr lang="en-US" altLang="zh-CN" b="1" dirty="0"/>
              <a:t>            </a:t>
            </a:r>
            <a:r>
              <a:rPr lang="en-US" altLang="zh-CN" b="1" dirty="0">
                <a:effectLst>
                  <a:outerShdw blurRad="38100" dist="38100" dir="2700000" algn="tl">
                    <a:srgbClr val="000000">
                      <a:alpha val="43137"/>
                    </a:srgbClr>
                  </a:outerShdw>
                </a:effectLst>
              </a:rPr>
              <a:t>pub.publish(twist);</a:t>
            </a:r>
          </a:p>
          <a:p>
            <a:r>
              <a:rPr lang="en-US" altLang="zh-CN" dirty="0"/>
              <a:t>            try {</a:t>
            </a:r>
          </a:p>
          <a:p>
            <a:r>
              <a:rPr lang="en-US" altLang="zh-CN" dirty="0"/>
              <a:t>                Thread.sleep(500);</a:t>
            </a:r>
          </a:p>
          <a:p>
            <a:r>
              <a:rPr lang="en-US" altLang="zh-CN" dirty="0"/>
              <a:t>            } catch (InterruptedException ex) </a:t>
            </a:r>
            <a:r>
              <a:rPr lang="en-US" altLang="zh-CN" dirty="0" smtClean="0"/>
              <a:t>{</a:t>
            </a:r>
          </a:p>
          <a:p>
            <a:r>
              <a:rPr lang="en-US" altLang="zh-CN" dirty="0" smtClean="0"/>
              <a:t>      Logger.getLogger(Mover.class.getName()).log(Level.SEVERE, null, ex);</a:t>
            </a:r>
          </a:p>
          <a:p>
            <a:r>
              <a:rPr lang="en-US" altLang="zh-CN" dirty="0" smtClean="0"/>
              <a:t>            </a:t>
            </a:r>
            <a:r>
              <a:rPr lang="en-US" altLang="zh-CN" dirty="0"/>
              <a:t>}</a:t>
            </a:r>
          </a:p>
          <a:p>
            <a:r>
              <a:rPr lang="en-US" altLang="zh-CN" dirty="0"/>
              <a:t>        }</a:t>
            </a:r>
          </a:p>
          <a:p>
            <a:r>
              <a:rPr lang="en-US" altLang="zh-CN" dirty="0"/>
              <a:t>    }</a:t>
            </a:r>
            <a:endParaRPr lang="zh-CN" altLang="en-US" dirty="0"/>
          </a:p>
        </p:txBody>
      </p:sp>
      <p:sp>
        <p:nvSpPr>
          <p:cNvPr id="5" name="矩形 4"/>
          <p:cNvSpPr/>
          <p:nvPr/>
        </p:nvSpPr>
        <p:spPr>
          <a:xfrm>
            <a:off x="61463" y="5218033"/>
            <a:ext cx="5625771" cy="923330"/>
          </a:xfrm>
          <a:prstGeom prst="rect">
            <a:avLst/>
          </a:prstGeom>
        </p:spPr>
        <p:txBody>
          <a:bodyPr wrap="none">
            <a:spAutoFit/>
          </a:bodyPr>
          <a:lstStyle/>
          <a:p>
            <a:r>
              <a:rPr lang="zh-CN" altLang="en-US" dirty="0" smtClean="0">
                <a:hlinkClick r:id="rId3"/>
              </a:rPr>
              <a:t>具体可参考 </a:t>
            </a:r>
            <a:r>
              <a:rPr lang="en-US" altLang="zh-CN" dirty="0" smtClean="0">
                <a:hlinkClick r:id="rId3"/>
              </a:rPr>
              <a:t>http</a:t>
            </a:r>
            <a:r>
              <a:rPr lang="en-US" altLang="zh-CN" dirty="0">
                <a:hlinkClick r:id="rId3"/>
              </a:rPr>
              <a:t>://</a:t>
            </a:r>
            <a:r>
              <a:rPr lang="en-US" altLang="zh-CN" dirty="0" smtClean="0">
                <a:hlinkClick r:id="rId3"/>
              </a:rPr>
              <a:t>wiki.ros.org/rosjava</a:t>
            </a:r>
            <a:endParaRPr lang="en-US" altLang="zh-CN" dirty="0" smtClean="0"/>
          </a:p>
          <a:p>
            <a:r>
              <a:rPr lang="zh-CN" altLang="en-US" dirty="0" smtClean="0"/>
              <a:t>或者 博客</a:t>
            </a:r>
            <a:endParaRPr lang="en-US" altLang="zh-CN" dirty="0" smtClean="0"/>
          </a:p>
          <a:p>
            <a:r>
              <a:rPr lang="en-US" altLang="zh-CN" dirty="0" smtClean="0">
                <a:hlinkClick r:id="rId4"/>
              </a:rPr>
              <a:t>http</a:t>
            </a:r>
            <a:r>
              <a:rPr lang="en-US" altLang="zh-CN" dirty="0">
                <a:hlinkClick r:id="rId4"/>
              </a:rPr>
              <a:t>://</a:t>
            </a:r>
            <a:r>
              <a:rPr lang="en-US" altLang="zh-CN" dirty="0" smtClean="0">
                <a:hlinkClick r:id="rId4"/>
              </a:rPr>
              <a:t>blog.csdn.net/F_season/article/category/2424137</a:t>
            </a:r>
            <a:r>
              <a:rPr lang="en-US" altLang="zh-CN" dirty="0" smtClean="0"/>
              <a:t>  </a:t>
            </a:r>
            <a:endParaRPr lang="zh-CN" altLang="en-US" dirty="0"/>
          </a:p>
        </p:txBody>
      </p:sp>
    </p:spTree>
    <p:extLst>
      <p:ext uri="{BB962C8B-B14F-4D97-AF65-F5344CB8AC3E}">
        <p14:creationId xmlns:p14="http://schemas.microsoft.com/office/powerpoint/2010/main" val="20789801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a:t>我们</a:t>
            </a:r>
            <a:r>
              <a:rPr lang="zh-CN" altLang="en-US" sz="3200" dirty="0" smtClean="0"/>
              <a:t>的</a:t>
            </a:r>
            <a:r>
              <a:rPr lang="en-US" altLang="zh-CN" sz="3200" dirty="0" smtClean="0"/>
              <a:t>APP</a:t>
            </a:r>
            <a:endParaRPr lang="zh-CN" altLang="en-US"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多机共享协同</a:t>
            </a:r>
            <a:endParaRPr lang="zh-CN" altLang="en-US" sz="3200" dirty="0">
              <a:solidFill>
                <a:srgbClr val="FFFF00"/>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17710" y="1290122"/>
            <a:ext cx="2731140" cy="4855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0715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1877437"/>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a:t>深</a:t>
            </a:r>
            <a:r>
              <a:rPr lang="zh-CN" altLang="en-US" sz="3200" dirty="0" smtClean="0"/>
              <a:t>度图像</a:t>
            </a:r>
            <a:endParaRPr lang="en-US" altLang="zh-CN" sz="3200" dirty="0" smtClean="0"/>
          </a:p>
          <a:p>
            <a:pPr algn="l"/>
            <a:endParaRPr lang="en-US" altLang="zh-CN" sz="1800" dirty="0"/>
          </a:p>
          <a:p>
            <a:pPr algn="l"/>
            <a:r>
              <a:rPr lang="zh-CN" altLang="en-US" sz="2400" dirty="0" smtClean="0"/>
              <a:t>定义</a:t>
            </a:r>
            <a:r>
              <a:rPr lang="zh-CN" altLang="en-US" sz="1800" dirty="0" smtClean="0"/>
              <a:t>：</a:t>
            </a:r>
            <a:r>
              <a:rPr lang="zh-CN" altLang="en-US" sz="1800" dirty="0"/>
              <a:t>深度图像的像素值反映场景中物体到相机的距</a:t>
            </a:r>
            <a:r>
              <a:rPr lang="zh-CN" altLang="en-US" sz="1800" dirty="0" smtClean="0"/>
              <a:t>离</a:t>
            </a:r>
            <a:endParaRPr lang="en-US" altLang="zh-CN" sz="1800" dirty="0" smtClean="0"/>
          </a:p>
          <a:p>
            <a:pPr algn="l"/>
            <a:endParaRPr lang="en-US" altLang="zh-CN" sz="1800" dirty="0" smtClean="0"/>
          </a:p>
          <a:p>
            <a:pPr algn="l"/>
            <a:r>
              <a:rPr lang="zh-CN" altLang="en-US" sz="2400" dirty="0"/>
              <a:t>获</a:t>
            </a:r>
            <a:r>
              <a:rPr lang="zh-CN" altLang="en-US" sz="2400" dirty="0" smtClean="0"/>
              <a:t>取方法</a:t>
            </a:r>
            <a:r>
              <a:rPr lang="zh-CN" altLang="en-US" sz="1800" dirty="0" smtClean="0"/>
              <a:t>：</a:t>
            </a:r>
            <a:r>
              <a:rPr lang="zh-CN" altLang="en-US" sz="1800" dirty="0"/>
              <a:t>被动测距传感</a:t>
            </a:r>
            <a:r>
              <a:rPr lang="en-US" altLang="zh-CN" sz="1800" dirty="0"/>
              <a:t>+</a:t>
            </a:r>
            <a:r>
              <a:rPr lang="zh-CN" altLang="en-US" sz="1800" dirty="0"/>
              <a:t>主动深度传</a:t>
            </a:r>
            <a:r>
              <a:rPr lang="zh-CN" altLang="en-US" sz="1800" dirty="0" smtClean="0"/>
              <a:t>感</a:t>
            </a:r>
            <a:endParaRPr lang="zh-CN" altLang="en-US" sz="18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跟随</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3193" y="1286230"/>
            <a:ext cx="4181475" cy="3147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83910" y="2860059"/>
            <a:ext cx="7917090" cy="1169551"/>
          </a:xfrm>
          <a:prstGeom prst="rect">
            <a:avLst/>
          </a:prstGeom>
          <a:noFill/>
        </p:spPr>
        <p:txBody>
          <a:bodyPr wrap="square" rtlCol="0">
            <a:spAutoFit/>
          </a:bodyPr>
          <a:lstStyle/>
          <a:p>
            <a:r>
              <a:rPr lang="zh-CN" altLang="en-US" sz="2400" dirty="0" smtClean="0"/>
              <a:t>被动测距传感：</a:t>
            </a:r>
            <a:endParaRPr lang="en-US" altLang="zh-CN" sz="2400" dirty="0" smtClean="0"/>
          </a:p>
          <a:p>
            <a:endParaRPr lang="en-US" altLang="zh-CN" sz="1000" dirty="0" smtClean="0"/>
          </a:p>
          <a:p>
            <a:r>
              <a:rPr lang="zh-CN" altLang="en-US" dirty="0" smtClean="0"/>
              <a:t>原</a:t>
            </a:r>
            <a:r>
              <a:rPr lang="zh-CN" altLang="en-US" dirty="0"/>
              <a:t>理：两个相隔一定距离的相机获得两幅图像</a:t>
            </a:r>
            <a:r>
              <a:rPr lang="en-US" altLang="zh-CN" dirty="0"/>
              <a:t>+</a:t>
            </a:r>
            <a:r>
              <a:rPr lang="zh-CN" altLang="en-US" dirty="0"/>
              <a:t>立体匹配</a:t>
            </a:r>
            <a:r>
              <a:rPr lang="en-US" altLang="zh-CN" dirty="0"/>
              <a:t>+</a:t>
            </a:r>
            <a:r>
              <a:rPr lang="zh-CN" altLang="en-US" dirty="0"/>
              <a:t>三角原理计算</a:t>
            </a:r>
            <a:r>
              <a:rPr lang="zh-CN" altLang="en-US" dirty="0" smtClean="0"/>
              <a:t>视差。</a:t>
            </a:r>
            <a:endParaRPr lang="en-US" altLang="zh-CN" dirty="0" smtClean="0"/>
          </a:p>
          <a:p>
            <a:r>
              <a:rPr lang="zh-CN" altLang="en-US" dirty="0" smtClean="0"/>
              <a:t>传感器：双</a:t>
            </a:r>
            <a:r>
              <a:rPr lang="zh-CN" altLang="en-US" dirty="0"/>
              <a:t>目立体视</a:t>
            </a:r>
            <a:r>
              <a:rPr lang="zh-CN" altLang="en-US" dirty="0" smtClean="0"/>
              <a:t>觉</a:t>
            </a:r>
            <a:endParaRPr lang="en-US" altLang="zh-CN" dirty="0"/>
          </a:p>
        </p:txBody>
      </p:sp>
      <p:sp>
        <p:nvSpPr>
          <p:cNvPr id="4" name="TextBox 3"/>
          <p:cNvSpPr txBox="1"/>
          <p:nvPr/>
        </p:nvSpPr>
        <p:spPr>
          <a:xfrm>
            <a:off x="37192" y="4037528"/>
            <a:ext cx="7640865" cy="1446550"/>
          </a:xfrm>
          <a:prstGeom prst="rect">
            <a:avLst/>
          </a:prstGeom>
          <a:noFill/>
        </p:spPr>
        <p:txBody>
          <a:bodyPr wrap="square" rtlCol="0">
            <a:spAutoFit/>
          </a:bodyPr>
          <a:lstStyle/>
          <a:p>
            <a:r>
              <a:rPr lang="zh-CN" altLang="en-US" sz="2400" dirty="0"/>
              <a:t>主动测距传</a:t>
            </a:r>
            <a:r>
              <a:rPr lang="zh-CN" altLang="en-US" sz="2400" dirty="0" smtClean="0"/>
              <a:t>感</a:t>
            </a:r>
            <a:endParaRPr lang="en-US" altLang="zh-CN" sz="2400" dirty="0" smtClean="0"/>
          </a:p>
          <a:p>
            <a:endParaRPr lang="en-US" altLang="zh-CN" sz="1000" dirty="0" smtClean="0"/>
          </a:p>
          <a:p>
            <a:r>
              <a:rPr lang="zh-CN" altLang="en-US" dirty="0"/>
              <a:t>原</a:t>
            </a:r>
            <a:r>
              <a:rPr lang="zh-CN" altLang="en-US" dirty="0" smtClean="0"/>
              <a:t>理：</a:t>
            </a:r>
            <a:r>
              <a:rPr lang="en-US" altLang="zh-CN" dirty="0" smtClean="0"/>
              <a:t>TOF</a:t>
            </a:r>
            <a:r>
              <a:rPr lang="zh-CN" altLang="en-US" dirty="0" smtClean="0"/>
              <a:t>、结构光、激光扫描等</a:t>
            </a:r>
            <a:endParaRPr lang="en-US" altLang="zh-CN" dirty="0"/>
          </a:p>
          <a:p>
            <a:endParaRPr lang="en-US" altLang="zh-CN" dirty="0" smtClean="0"/>
          </a:p>
          <a:p>
            <a:r>
              <a:rPr lang="zh-CN" altLang="en-US" dirty="0" smtClean="0"/>
              <a:t>传感器：</a:t>
            </a:r>
            <a:r>
              <a:rPr lang="en-US" altLang="zh-CN" dirty="0" smtClean="0"/>
              <a:t>Kinect</a:t>
            </a:r>
            <a:r>
              <a:rPr lang="zh-CN" altLang="en-US" dirty="0" smtClean="0"/>
              <a:t>、</a:t>
            </a:r>
            <a:r>
              <a:rPr lang="en-US" altLang="zh-CN" dirty="0" smtClean="0"/>
              <a:t>xtion</a:t>
            </a:r>
            <a:r>
              <a:rPr lang="zh-CN" altLang="en-US" dirty="0"/>
              <a:t>等</a:t>
            </a:r>
          </a:p>
        </p:txBody>
      </p:sp>
    </p:spTree>
    <p:extLst>
      <p:ext uri="{BB962C8B-B14F-4D97-AF65-F5344CB8AC3E}">
        <p14:creationId xmlns:p14="http://schemas.microsoft.com/office/powerpoint/2010/main" val="2522278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1600438"/>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a:t>点</a:t>
            </a:r>
            <a:r>
              <a:rPr lang="zh-CN" altLang="en-US" sz="3200" dirty="0" smtClean="0"/>
              <a:t>云数据</a:t>
            </a:r>
            <a:endParaRPr lang="en-US" altLang="zh-CN" sz="3200" dirty="0" smtClean="0"/>
          </a:p>
          <a:p>
            <a:pPr algn="l"/>
            <a:endParaRPr lang="en-US" altLang="zh-CN" sz="1800" dirty="0">
              <a:latin typeface="宋体" panose="02010600030101010101" pitchFamily="2" charset="-122"/>
              <a:ea typeface="宋体" panose="02010600030101010101" pitchFamily="2" charset="-122"/>
            </a:endParaRPr>
          </a:p>
          <a:p>
            <a:pPr algn="l"/>
            <a:r>
              <a:rPr lang="zh-CN" altLang="en-US" sz="2400" dirty="0" smtClean="0"/>
              <a:t>定义</a:t>
            </a:r>
            <a:r>
              <a:rPr lang="zh-CN" altLang="en-US" sz="1800" dirty="0" smtClean="0"/>
              <a:t>：</a:t>
            </a:r>
            <a:r>
              <a:rPr lang="zh-CN" altLang="en-US" sz="1800" dirty="0"/>
              <a:t>指在一个三维坐标系统中的一组向量的集合</a:t>
            </a:r>
            <a:r>
              <a:rPr lang="zh-CN" altLang="en-US" sz="1800" dirty="0" smtClean="0"/>
              <a:t>。</a:t>
            </a:r>
            <a:endParaRPr lang="en-US" altLang="zh-CN" sz="1800" dirty="0" smtClean="0"/>
          </a:p>
          <a:p>
            <a:pPr algn="l"/>
            <a:r>
              <a:rPr lang="zh-CN" altLang="en-US" sz="2400" dirty="0" smtClean="0"/>
              <a:t>获取方法</a:t>
            </a:r>
            <a:r>
              <a:rPr lang="zh-CN" altLang="en-US" sz="1800" dirty="0" smtClean="0"/>
              <a:t>：与深度图像</a:t>
            </a:r>
            <a:r>
              <a:rPr lang="zh-CN" altLang="en-US" sz="1800" dirty="0"/>
              <a:t>获</a:t>
            </a:r>
            <a:r>
              <a:rPr lang="zh-CN" altLang="en-US" sz="1800" dirty="0" smtClean="0"/>
              <a:t>取原理类似</a:t>
            </a:r>
            <a:endParaRPr lang="zh-CN" altLang="en-US" sz="18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跟随</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41628" y="1313816"/>
            <a:ext cx="4629705" cy="46383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矩形 4"/>
          <p:cNvSpPr/>
          <p:nvPr/>
        </p:nvSpPr>
        <p:spPr>
          <a:xfrm>
            <a:off x="83910" y="2739509"/>
            <a:ext cx="3570208" cy="461665"/>
          </a:xfrm>
          <a:prstGeom prst="rect">
            <a:avLst/>
          </a:prstGeom>
        </p:spPr>
        <p:txBody>
          <a:bodyPr wrap="none">
            <a:spAutoFit/>
          </a:bodyPr>
          <a:lstStyle/>
          <a:p>
            <a:r>
              <a:rPr lang="zh-CN" altLang="en-US" sz="2400" dirty="0"/>
              <a:t>深度图与点云之</a:t>
            </a:r>
            <a:r>
              <a:rPr lang="zh-CN" altLang="en-US" sz="2400" dirty="0" smtClean="0"/>
              <a:t>间的关系</a:t>
            </a:r>
            <a:endParaRPr lang="zh-CN" altLang="en-US" sz="2400" dirty="0"/>
          </a:p>
        </p:txBody>
      </p:sp>
      <p:sp>
        <p:nvSpPr>
          <p:cNvPr id="8" name="矩形 7"/>
          <p:cNvSpPr/>
          <p:nvPr/>
        </p:nvSpPr>
        <p:spPr>
          <a:xfrm>
            <a:off x="219075" y="3295561"/>
            <a:ext cx="6096000" cy="2215991"/>
          </a:xfrm>
          <a:prstGeom prst="rect">
            <a:avLst/>
          </a:prstGeom>
        </p:spPr>
        <p:txBody>
          <a:bodyPr>
            <a:spAutoFit/>
          </a:bodyPr>
          <a:lstStyle/>
          <a:p>
            <a:r>
              <a:rPr lang="zh-CN" altLang="en-US" dirty="0"/>
              <a:t>点云数据是</a:t>
            </a:r>
            <a:r>
              <a:rPr lang="zh-CN" altLang="en-US" dirty="0" smtClean="0"/>
              <a:t>由深度图得到。</a:t>
            </a:r>
            <a:endParaRPr lang="en-US" altLang="zh-CN" dirty="0" smtClean="0"/>
          </a:p>
          <a:p>
            <a:endParaRPr lang="en-US" altLang="zh-CN" sz="1000" dirty="0" smtClean="0"/>
          </a:p>
          <a:p>
            <a:r>
              <a:rPr lang="zh-CN" altLang="en-US" dirty="0"/>
              <a:t>深度</a:t>
            </a:r>
            <a:r>
              <a:rPr lang="zh-CN" altLang="en-US" dirty="0" smtClean="0"/>
              <a:t>图中的</a:t>
            </a:r>
            <a:r>
              <a:rPr lang="en-US" altLang="zh-CN" dirty="0" smtClean="0"/>
              <a:t>z</a:t>
            </a:r>
            <a:r>
              <a:rPr lang="zh-CN" altLang="en-US" dirty="0" smtClean="0"/>
              <a:t>值</a:t>
            </a:r>
            <a:r>
              <a:rPr lang="en-US" altLang="zh-CN" dirty="0" smtClean="0"/>
              <a:t>,</a:t>
            </a:r>
            <a:r>
              <a:rPr lang="zh-CN" altLang="en-US" dirty="0" smtClean="0"/>
              <a:t>就是点云中的</a:t>
            </a:r>
            <a:r>
              <a:rPr lang="en-US" altLang="zh-CN" dirty="0" smtClean="0"/>
              <a:t>z</a:t>
            </a:r>
            <a:r>
              <a:rPr lang="zh-CN" altLang="en-US" dirty="0" smtClean="0"/>
              <a:t>值。</a:t>
            </a:r>
            <a:endParaRPr lang="en-US" altLang="zh-CN" dirty="0" smtClean="0"/>
          </a:p>
          <a:p>
            <a:endParaRPr lang="en-US" altLang="zh-CN" sz="1000" dirty="0" smtClean="0"/>
          </a:p>
          <a:p>
            <a:r>
              <a:rPr lang="zh-CN" altLang="en-US" dirty="0" smtClean="0"/>
              <a:t>深</a:t>
            </a:r>
            <a:r>
              <a:rPr lang="zh-CN" altLang="en-US" dirty="0"/>
              <a:t>度图中</a:t>
            </a:r>
            <a:r>
              <a:rPr lang="zh-CN" altLang="en-US" dirty="0" smtClean="0"/>
              <a:t>的</a:t>
            </a:r>
            <a:r>
              <a:rPr lang="en-US" altLang="zh-CN" dirty="0" smtClean="0"/>
              <a:t>x</a:t>
            </a:r>
            <a:r>
              <a:rPr lang="zh-CN" altLang="en-US" dirty="0"/>
              <a:t>，</a:t>
            </a:r>
            <a:r>
              <a:rPr lang="en-US" altLang="zh-CN" dirty="0"/>
              <a:t>y</a:t>
            </a:r>
            <a:r>
              <a:rPr lang="zh-CN" altLang="en-US" dirty="0"/>
              <a:t>分别表示图像的横向和纵向的点序列（而非距离</a:t>
            </a:r>
            <a:r>
              <a:rPr lang="zh-CN" altLang="en-US" dirty="0" smtClean="0"/>
              <a:t>）</a:t>
            </a:r>
            <a:r>
              <a:rPr lang="en-US" altLang="zh-CN" dirty="0" smtClean="0"/>
              <a:t>,</a:t>
            </a:r>
            <a:r>
              <a:rPr lang="zh-CN" altLang="en-US" dirty="0" smtClean="0"/>
              <a:t>所</a:t>
            </a:r>
            <a:r>
              <a:rPr lang="zh-CN" altLang="en-US" dirty="0"/>
              <a:t>以必</a:t>
            </a:r>
            <a:r>
              <a:rPr lang="zh-CN" altLang="en-US" dirty="0" smtClean="0"/>
              <a:t>须转换得到实际三维空间中的坐标</a:t>
            </a:r>
            <a:r>
              <a:rPr lang="en-US" altLang="zh-CN" dirty="0" smtClean="0"/>
              <a:t>XYZ,</a:t>
            </a:r>
            <a:r>
              <a:rPr lang="zh-CN" altLang="en-US" dirty="0" smtClean="0"/>
              <a:t>即点云的坐标（</a:t>
            </a:r>
            <a:r>
              <a:rPr lang="en-US" altLang="zh-CN" dirty="0" smtClean="0"/>
              <a:t>x,y,z</a:t>
            </a:r>
            <a:r>
              <a:rPr lang="zh-CN" altLang="en-US" dirty="0" smtClean="0"/>
              <a:t>）</a:t>
            </a:r>
            <a:endParaRPr lang="en-US" altLang="zh-CN" dirty="0" smtClean="0"/>
          </a:p>
          <a:p>
            <a:endParaRPr lang="en-US" altLang="zh-CN" sz="1000" dirty="0"/>
          </a:p>
          <a:p>
            <a:r>
              <a:rPr lang="zh-CN" altLang="en-US" dirty="0"/>
              <a:t>转</a:t>
            </a:r>
            <a:r>
              <a:rPr lang="zh-CN" altLang="en-US" dirty="0" smtClean="0"/>
              <a:t>换函数：</a:t>
            </a:r>
            <a:r>
              <a:rPr lang="en-US" altLang="zh-CN" dirty="0" smtClean="0"/>
              <a:t>OpenNI</a:t>
            </a:r>
            <a:r>
              <a:rPr lang="zh-CN" altLang="en-US" dirty="0" smtClean="0"/>
              <a:t>中的</a:t>
            </a:r>
            <a:r>
              <a:rPr lang="en-US" altLang="zh-CN" dirty="0" smtClean="0"/>
              <a:t>ConvertProjectToRealWorld </a:t>
            </a:r>
            <a:r>
              <a:rPr lang="zh-CN" altLang="en-US" dirty="0" smtClean="0"/>
              <a:t>函数</a:t>
            </a:r>
            <a:endParaRPr lang="zh-CN" altLang="en-US" dirty="0"/>
          </a:p>
        </p:txBody>
      </p:sp>
    </p:spTree>
    <p:extLst>
      <p:ext uri="{BB962C8B-B14F-4D97-AF65-F5344CB8AC3E}">
        <p14:creationId xmlns:p14="http://schemas.microsoft.com/office/powerpoint/2010/main" val="15465936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a:t>获</a:t>
            </a:r>
            <a:r>
              <a:rPr lang="zh-CN" altLang="en-US" sz="3200" dirty="0" smtClean="0"/>
              <a:t>取深度图像 和 点云数据</a:t>
            </a:r>
            <a:endParaRPr lang="en-US" altLang="zh-CN"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跟随</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2" name="矩形 1"/>
          <p:cNvSpPr/>
          <p:nvPr/>
        </p:nvSpPr>
        <p:spPr>
          <a:xfrm>
            <a:off x="215429" y="1853684"/>
            <a:ext cx="4177234" cy="892552"/>
          </a:xfrm>
          <a:prstGeom prst="rect">
            <a:avLst/>
          </a:prstGeom>
        </p:spPr>
        <p:txBody>
          <a:bodyPr wrap="none">
            <a:spAutoFit/>
          </a:bodyPr>
          <a:lstStyle/>
          <a:p>
            <a:r>
              <a:rPr lang="zh-CN" altLang="en-US" sz="2400" dirty="0"/>
              <a:t>启</a:t>
            </a:r>
            <a:r>
              <a:rPr lang="zh-CN" altLang="en-US" sz="2400" dirty="0" smtClean="0"/>
              <a:t>动摄像头</a:t>
            </a:r>
            <a:r>
              <a:rPr lang="en-US" altLang="zh-CN" sz="2400" dirty="0" smtClean="0"/>
              <a:t>(</a:t>
            </a:r>
            <a:r>
              <a:rPr lang="zh-CN" altLang="en-US" sz="2400" dirty="0" smtClean="0"/>
              <a:t>华硕</a:t>
            </a:r>
            <a:r>
              <a:rPr lang="en-US" altLang="zh-CN" sz="2400" dirty="0" smtClean="0"/>
              <a:t>xtion) </a:t>
            </a:r>
            <a:r>
              <a:rPr lang="zh-CN" altLang="en-US" sz="2400" dirty="0" smtClean="0"/>
              <a:t>：</a:t>
            </a:r>
            <a:endParaRPr lang="en-US" altLang="zh-CN" sz="2400" dirty="0" smtClean="0"/>
          </a:p>
          <a:p>
            <a:endParaRPr lang="en-US" altLang="zh-CN" sz="1000" dirty="0" smtClean="0"/>
          </a:p>
          <a:p>
            <a:r>
              <a:rPr lang="en-US" altLang="zh-CN" dirty="0"/>
              <a:t>roslaunch openni2_launch openni2.launch</a:t>
            </a:r>
            <a:endParaRPr lang="zh-CN" altLang="en-US" dirty="0"/>
          </a:p>
        </p:txBody>
      </p:sp>
      <p:sp>
        <p:nvSpPr>
          <p:cNvPr id="4" name="TextBox 3"/>
          <p:cNvSpPr txBox="1"/>
          <p:nvPr/>
        </p:nvSpPr>
        <p:spPr>
          <a:xfrm>
            <a:off x="215429" y="2886075"/>
            <a:ext cx="4106913" cy="892552"/>
          </a:xfrm>
          <a:prstGeom prst="rect">
            <a:avLst/>
          </a:prstGeom>
          <a:noFill/>
        </p:spPr>
        <p:txBody>
          <a:bodyPr wrap="square" rtlCol="0">
            <a:spAutoFit/>
          </a:bodyPr>
          <a:lstStyle/>
          <a:p>
            <a:r>
              <a:rPr lang="zh-CN" altLang="en-US" sz="2400" dirty="0"/>
              <a:t>使</a:t>
            </a:r>
            <a:r>
              <a:rPr lang="zh-CN" altLang="en-US" sz="2400" dirty="0" smtClean="0"/>
              <a:t>用</a:t>
            </a:r>
            <a:r>
              <a:rPr lang="en-US" altLang="zh-CN" sz="2400" dirty="0" smtClean="0"/>
              <a:t>rqt</a:t>
            </a:r>
            <a:r>
              <a:rPr lang="zh-CN" altLang="en-US" sz="2400" dirty="0" smtClean="0"/>
              <a:t>查看深度图</a:t>
            </a:r>
            <a:r>
              <a:rPr lang="zh-CN" altLang="en-US" dirty="0" smtClean="0"/>
              <a:t>：</a:t>
            </a:r>
            <a:endParaRPr lang="en-US" altLang="zh-CN" dirty="0" smtClean="0"/>
          </a:p>
          <a:p>
            <a:endParaRPr lang="en-US" altLang="zh-CN" sz="1000" dirty="0" smtClean="0"/>
          </a:p>
          <a:p>
            <a:r>
              <a:rPr lang="en-US" altLang="zh-CN" dirty="0"/>
              <a:t>rqt_image_view </a:t>
            </a:r>
            <a:endParaRPr lang="zh-CN" altLang="en-US" dirty="0"/>
          </a:p>
        </p:txBody>
      </p:sp>
      <p:sp>
        <p:nvSpPr>
          <p:cNvPr id="9" name="TextBox 8"/>
          <p:cNvSpPr txBox="1"/>
          <p:nvPr/>
        </p:nvSpPr>
        <p:spPr>
          <a:xfrm>
            <a:off x="285750" y="3867150"/>
            <a:ext cx="5934075" cy="892552"/>
          </a:xfrm>
          <a:prstGeom prst="rect">
            <a:avLst/>
          </a:prstGeom>
          <a:noFill/>
        </p:spPr>
        <p:txBody>
          <a:bodyPr wrap="square" rtlCol="0">
            <a:spAutoFit/>
          </a:bodyPr>
          <a:lstStyle/>
          <a:p>
            <a:r>
              <a:rPr lang="zh-CN" altLang="en-US" sz="2400" dirty="0"/>
              <a:t>使</a:t>
            </a:r>
            <a:r>
              <a:rPr lang="zh-CN" altLang="en-US" sz="2400" dirty="0" smtClean="0"/>
              <a:t>用</a:t>
            </a:r>
            <a:r>
              <a:rPr lang="en-US" altLang="zh-CN" sz="2400" dirty="0" smtClean="0"/>
              <a:t>RVIZ </a:t>
            </a:r>
            <a:r>
              <a:rPr lang="zh-CN" altLang="en-US" sz="2400" dirty="0" smtClean="0"/>
              <a:t>查看点云数据</a:t>
            </a:r>
            <a:r>
              <a:rPr lang="zh-CN" altLang="en-US" dirty="0" smtClean="0"/>
              <a:t>：</a:t>
            </a:r>
            <a:endParaRPr lang="en-US" altLang="zh-CN" dirty="0" smtClean="0"/>
          </a:p>
          <a:p>
            <a:endParaRPr lang="en-US" altLang="zh-CN" sz="1000" dirty="0"/>
          </a:p>
          <a:p>
            <a:r>
              <a:rPr lang="en-US" altLang="zh-CN" dirty="0"/>
              <a:t>rosrun rviz </a:t>
            </a:r>
            <a:r>
              <a:rPr lang="en-US" altLang="zh-CN" dirty="0" smtClean="0"/>
              <a:t>rviz</a:t>
            </a:r>
          </a:p>
        </p:txBody>
      </p:sp>
    </p:spTree>
    <p:extLst>
      <p:ext uri="{BB962C8B-B14F-4D97-AF65-F5344CB8AC3E}">
        <p14:creationId xmlns:p14="http://schemas.microsoft.com/office/powerpoint/2010/main" val="2797565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跟随示例讲解</a:t>
            </a:r>
            <a:endParaRPr lang="en-US" altLang="zh-CN"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跟随</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5" name="矩形 4"/>
          <p:cNvSpPr/>
          <p:nvPr/>
        </p:nvSpPr>
        <p:spPr>
          <a:xfrm>
            <a:off x="83909" y="1888093"/>
            <a:ext cx="7640865" cy="1292662"/>
          </a:xfrm>
          <a:prstGeom prst="rect">
            <a:avLst/>
          </a:prstGeom>
        </p:spPr>
        <p:txBody>
          <a:bodyPr wrap="square">
            <a:spAutoFit/>
          </a:bodyPr>
          <a:lstStyle/>
          <a:p>
            <a:r>
              <a:rPr lang="zh-CN" altLang="en-US" sz="2400" dirty="0" smtClean="0">
                <a:latin typeface="宋体" panose="02010600030101010101" pitchFamily="2" charset="-122"/>
                <a:ea typeface="宋体" panose="02010600030101010101" pitchFamily="2" charset="-122"/>
              </a:rPr>
              <a:t>根据</a:t>
            </a:r>
            <a:r>
              <a:rPr lang="en-US" altLang="zh-CN" sz="2400" dirty="0" smtClean="0">
                <a:latin typeface="宋体" panose="02010600030101010101" pitchFamily="2" charset="-122"/>
                <a:ea typeface="宋体" panose="02010600030101010101" pitchFamily="2" charset="-122"/>
              </a:rPr>
              <a:t>ROS wiki</a:t>
            </a:r>
            <a:r>
              <a:rPr lang="zh-CN" altLang="en-US" sz="2400" dirty="0" smtClean="0">
                <a:latin typeface="宋体" panose="02010600030101010101" pitchFamily="2" charset="-122"/>
                <a:ea typeface="宋体" panose="02010600030101010101" pitchFamily="2" charset="-122"/>
              </a:rPr>
              <a:t>的</a:t>
            </a:r>
            <a:r>
              <a:rPr lang="en-US" altLang="zh-CN" sz="2400" dirty="0" smtClean="0">
                <a:latin typeface="宋体" panose="02010600030101010101" pitchFamily="2" charset="-122"/>
                <a:ea typeface="宋体" panose="02010600030101010101" pitchFamily="2" charset="-122"/>
              </a:rPr>
              <a:t>demo</a:t>
            </a:r>
            <a:r>
              <a:rPr lang="zh-CN" altLang="en-US" dirty="0" smtClean="0">
                <a:latin typeface="宋体" panose="02010600030101010101" pitchFamily="2" charset="-122"/>
                <a:ea typeface="宋体" panose="02010600030101010101" pitchFamily="2" charset="-122"/>
              </a:rPr>
              <a:t>：</a:t>
            </a:r>
            <a:endParaRPr lang="en-US" altLang="zh-CN" dirty="0" smtClean="0">
              <a:latin typeface="宋体" panose="02010600030101010101" pitchFamily="2" charset="-122"/>
              <a:ea typeface="宋体" panose="02010600030101010101" pitchFamily="2" charset="-122"/>
            </a:endParaRPr>
          </a:p>
          <a:p>
            <a:endParaRPr lang="en-US" altLang="zh-CN" dirty="0" smtClean="0">
              <a:latin typeface="宋体" panose="02010600030101010101" pitchFamily="2" charset="-122"/>
              <a:ea typeface="宋体" panose="02010600030101010101" pitchFamily="2" charset="-122"/>
            </a:endParaRPr>
          </a:p>
          <a:p>
            <a:r>
              <a:rPr lang="en-US" altLang="zh-CN" dirty="0" smtClean="0">
                <a:hlinkClick r:id="rId4"/>
              </a:rPr>
              <a:t>https</a:t>
            </a:r>
            <a:r>
              <a:rPr lang="en-US" altLang="zh-CN" dirty="0">
                <a:hlinkClick r:id="rId4"/>
              </a:rPr>
              <a:t>://</a:t>
            </a:r>
            <a:r>
              <a:rPr lang="en-US" altLang="zh-CN" dirty="0" smtClean="0">
                <a:hlinkClick r:id="rId4"/>
              </a:rPr>
              <a:t>github.com/turtlebot/turtlebot_apps/tree/indigo/turtlebot_follower</a:t>
            </a:r>
            <a:endParaRPr lang="en-US" altLang="zh-CN" dirty="0" smtClean="0"/>
          </a:p>
          <a:p>
            <a:endParaRPr lang="en-US" altLang="zh-CN" dirty="0"/>
          </a:p>
        </p:txBody>
      </p:sp>
    </p:spTree>
    <p:extLst>
      <p:ext uri="{BB962C8B-B14F-4D97-AF65-F5344CB8AC3E}">
        <p14:creationId xmlns:p14="http://schemas.microsoft.com/office/powerpoint/2010/main" val="35780326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轨迹识别</a:t>
            </a:r>
            <a:endParaRPr lang="en-US" altLang="zh-CN"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轨迹识别     </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2150" y="1506310"/>
            <a:ext cx="5881688" cy="4219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09550" y="1743075"/>
            <a:ext cx="5162550" cy="1323439"/>
          </a:xfrm>
          <a:prstGeom prst="rect">
            <a:avLst/>
          </a:prstGeom>
          <a:noFill/>
        </p:spPr>
        <p:txBody>
          <a:bodyPr wrap="square" rtlCol="0">
            <a:spAutoFit/>
          </a:bodyPr>
          <a:lstStyle/>
          <a:p>
            <a:r>
              <a:rPr lang="zh-CN" altLang="en-US" sz="2400" b="1" dirty="0" smtClean="0"/>
              <a:t>轨迹</a:t>
            </a:r>
            <a:endParaRPr lang="en-US" altLang="zh-CN" sz="2400" b="1" dirty="0" smtClean="0"/>
          </a:p>
          <a:p>
            <a:endParaRPr lang="en-US" altLang="zh-CN" sz="1000" b="1" dirty="0" smtClean="0"/>
          </a:p>
          <a:p>
            <a:r>
              <a:rPr lang="zh-CN" altLang="en-US" dirty="0"/>
              <a:t>特</a:t>
            </a:r>
            <a:r>
              <a:rPr lang="zh-CN" altLang="en-US" dirty="0" smtClean="0"/>
              <a:t>殊性质</a:t>
            </a:r>
            <a:r>
              <a:rPr lang="en-US" altLang="zh-CN" dirty="0" smtClean="0"/>
              <a:t>(</a:t>
            </a:r>
            <a:r>
              <a:rPr lang="zh-CN" altLang="en-US" dirty="0" smtClean="0"/>
              <a:t>磁性、颜色、材料</a:t>
            </a:r>
            <a:r>
              <a:rPr lang="en-US" altLang="zh-CN" dirty="0" smtClean="0"/>
              <a:t>)</a:t>
            </a:r>
          </a:p>
          <a:p>
            <a:endParaRPr lang="en-US" altLang="zh-CN" sz="1000" dirty="0"/>
          </a:p>
          <a:p>
            <a:r>
              <a:rPr lang="zh-CN" altLang="en-US" dirty="0" smtClean="0"/>
              <a:t>与背景明显差异</a:t>
            </a:r>
            <a:endParaRPr lang="zh-CN" altLang="en-US" dirty="0"/>
          </a:p>
        </p:txBody>
      </p:sp>
      <p:sp>
        <p:nvSpPr>
          <p:cNvPr id="4" name="TextBox 3"/>
          <p:cNvSpPr txBox="1"/>
          <p:nvPr/>
        </p:nvSpPr>
        <p:spPr>
          <a:xfrm>
            <a:off x="209550" y="3495675"/>
            <a:ext cx="4953000" cy="1446550"/>
          </a:xfrm>
          <a:prstGeom prst="rect">
            <a:avLst/>
          </a:prstGeom>
          <a:noFill/>
        </p:spPr>
        <p:txBody>
          <a:bodyPr wrap="square" rtlCol="0">
            <a:spAutoFit/>
          </a:bodyPr>
          <a:lstStyle/>
          <a:p>
            <a:r>
              <a:rPr lang="zh-CN" altLang="en-US" sz="2400" b="1" dirty="0" smtClean="0"/>
              <a:t>轨迹提取方案：</a:t>
            </a:r>
            <a:endParaRPr lang="en-US" altLang="zh-CN" sz="2400" b="1" dirty="0" smtClean="0"/>
          </a:p>
          <a:p>
            <a:endParaRPr lang="en-US" altLang="zh-CN" sz="1000" dirty="0" smtClean="0"/>
          </a:p>
          <a:p>
            <a:r>
              <a:rPr lang="zh-CN" altLang="en-US" dirty="0" smtClean="0"/>
              <a:t>特征提取</a:t>
            </a:r>
            <a:r>
              <a:rPr lang="en-US" altLang="zh-CN" dirty="0" smtClean="0"/>
              <a:t>(</a:t>
            </a:r>
            <a:r>
              <a:rPr lang="zh-CN" altLang="en-US" dirty="0" smtClean="0"/>
              <a:t>边缘，直线</a:t>
            </a:r>
            <a:r>
              <a:rPr lang="en-US" altLang="zh-CN" dirty="0" smtClean="0"/>
              <a:t>)</a:t>
            </a:r>
          </a:p>
          <a:p>
            <a:endParaRPr lang="en-US" altLang="zh-CN" dirty="0" smtClean="0"/>
          </a:p>
          <a:p>
            <a:r>
              <a:rPr lang="zh-CN" altLang="en-US" dirty="0"/>
              <a:t>颜</a:t>
            </a:r>
            <a:r>
              <a:rPr lang="zh-CN" altLang="en-US" dirty="0" smtClean="0"/>
              <a:t>色识别</a:t>
            </a:r>
            <a:endParaRPr lang="zh-CN" altLang="en-US" dirty="0"/>
          </a:p>
        </p:txBody>
      </p:sp>
    </p:spTree>
    <p:extLst>
      <p:ext uri="{BB962C8B-B14F-4D97-AF65-F5344CB8AC3E}">
        <p14:creationId xmlns:p14="http://schemas.microsoft.com/office/powerpoint/2010/main" val="12974495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轨迹提取</a:t>
            </a:r>
            <a:endParaRPr lang="en-US" altLang="zh-CN"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轨迹识别     </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2150" y="1506310"/>
            <a:ext cx="5881688" cy="4219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09550" y="1743075"/>
            <a:ext cx="5162550" cy="3016210"/>
          </a:xfrm>
          <a:prstGeom prst="rect">
            <a:avLst/>
          </a:prstGeom>
          <a:noFill/>
        </p:spPr>
        <p:txBody>
          <a:bodyPr wrap="square" rtlCol="0">
            <a:spAutoFit/>
          </a:bodyPr>
          <a:lstStyle/>
          <a:p>
            <a:r>
              <a:rPr lang="zh-CN" altLang="en-US" sz="2400" b="1" dirty="0" smtClean="0"/>
              <a:t>边缘检测</a:t>
            </a:r>
            <a:endParaRPr lang="en-US" altLang="zh-CN" sz="2400" b="1" dirty="0" smtClean="0"/>
          </a:p>
          <a:p>
            <a:endParaRPr lang="en-US" altLang="zh-CN" sz="1000" dirty="0"/>
          </a:p>
          <a:p>
            <a:r>
              <a:rPr lang="zh-CN" altLang="en-US" dirty="0"/>
              <a:t>局</a:t>
            </a:r>
            <a:r>
              <a:rPr lang="zh-CN" altLang="en-US" dirty="0" smtClean="0"/>
              <a:t>部强度变化最明显的地方</a:t>
            </a:r>
            <a:endParaRPr lang="en-US" altLang="zh-CN" dirty="0" smtClean="0"/>
          </a:p>
          <a:p>
            <a:r>
              <a:rPr lang="zh-CN" altLang="en-US" dirty="0"/>
              <a:t>一个特征区域的终结和另一特</a:t>
            </a:r>
            <a:r>
              <a:rPr lang="zh-CN" altLang="en-US" dirty="0" smtClean="0"/>
              <a:t>征区域的开始</a:t>
            </a:r>
            <a:endParaRPr lang="en-US" altLang="zh-CN" dirty="0" smtClean="0"/>
          </a:p>
          <a:p>
            <a:endParaRPr lang="en-US" altLang="zh-CN" sz="1000" dirty="0"/>
          </a:p>
          <a:p>
            <a:r>
              <a:rPr lang="zh-CN" altLang="en-US" sz="2400" b="1" dirty="0" smtClean="0"/>
              <a:t>步骤</a:t>
            </a:r>
            <a:endParaRPr lang="en-US" altLang="zh-CN" sz="2400" b="1" dirty="0" smtClean="0"/>
          </a:p>
          <a:p>
            <a:endParaRPr lang="en-US" altLang="zh-CN" sz="1000" dirty="0"/>
          </a:p>
          <a:p>
            <a:r>
              <a:rPr lang="zh-CN" altLang="en-US" dirty="0" smtClean="0"/>
              <a:t>可</a:t>
            </a:r>
            <a:r>
              <a:rPr lang="zh-CN" altLang="en-US" dirty="0"/>
              <a:t>分为滤波、增强、检测、定位四个步</a:t>
            </a:r>
            <a:r>
              <a:rPr lang="zh-CN" altLang="en-US" dirty="0" smtClean="0"/>
              <a:t>骤</a:t>
            </a:r>
            <a:endParaRPr lang="en-US" altLang="zh-CN" dirty="0" smtClean="0"/>
          </a:p>
          <a:p>
            <a:endParaRPr lang="en-US" altLang="zh-CN" sz="1000" dirty="0" smtClean="0"/>
          </a:p>
          <a:p>
            <a:r>
              <a:rPr lang="zh-CN" altLang="en-US" sz="2000" b="1" dirty="0"/>
              <a:t>常</a:t>
            </a:r>
            <a:r>
              <a:rPr lang="zh-CN" altLang="en-US" sz="2000" b="1" dirty="0" smtClean="0"/>
              <a:t>见算法</a:t>
            </a:r>
            <a:endParaRPr lang="en-US" altLang="zh-CN" sz="2000" b="1" dirty="0"/>
          </a:p>
          <a:p>
            <a:endParaRPr lang="en-US" altLang="zh-CN" sz="1000" dirty="0" smtClean="0"/>
          </a:p>
          <a:p>
            <a:r>
              <a:rPr lang="en-US" altLang="zh-CN" dirty="0"/>
              <a:t> </a:t>
            </a:r>
            <a:r>
              <a:rPr lang="en-US" altLang="zh-CN" dirty="0" smtClean="0"/>
              <a:t>Reberts</a:t>
            </a:r>
            <a:r>
              <a:rPr lang="zh-CN" altLang="en-US" dirty="0" smtClean="0"/>
              <a:t>，</a:t>
            </a:r>
            <a:r>
              <a:rPr lang="en-US" altLang="zh-CN" dirty="0" smtClean="0"/>
              <a:t>prewitt</a:t>
            </a:r>
            <a:r>
              <a:rPr lang="zh-CN" altLang="en-US" dirty="0"/>
              <a:t> ，</a:t>
            </a:r>
            <a:r>
              <a:rPr lang="en-US" altLang="zh-CN" dirty="0" smtClean="0"/>
              <a:t>sobel</a:t>
            </a:r>
            <a:r>
              <a:rPr lang="zh-CN" altLang="en-US" dirty="0"/>
              <a:t>，</a:t>
            </a:r>
            <a:r>
              <a:rPr lang="en-US" altLang="zh-CN" dirty="0" smtClean="0"/>
              <a:t>laplacian</a:t>
            </a:r>
            <a:r>
              <a:rPr lang="zh-CN" altLang="en-US" dirty="0" smtClean="0"/>
              <a:t>，</a:t>
            </a:r>
            <a:r>
              <a:rPr lang="en-US" altLang="zh-CN" dirty="0" smtClean="0"/>
              <a:t>canny</a:t>
            </a:r>
            <a:endParaRPr lang="zh-CN" altLang="en-US" dirty="0"/>
          </a:p>
        </p:txBody>
      </p:sp>
    </p:spTree>
    <p:extLst>
      <p:ext uri="{BB962C8B-B14F-4D97-AF65-F5344CB8AC3E}">
        <p14:creationId xmlns:p14="http://schemas.microsoft.com/office/powerpoint/2010/main" val="10650945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轨迹提取</a:t>
            </a:r>
            <a:endParaRPr lang="en-US" altLang="zh-CN"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轨迹识别     </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506310"/>
            <a:ext cx="5881688" cy="4219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09550" y="1743075"/>
            <a:ext cx="5162550" cy="892552"/>
          </a:xfrm>
          <a:prstGeom prst="rect">
            <a:avLst/>
          </a:prstGeom>
          <a:noFill/>
        </p:spPr>
        <p:txBody>
          <a:bodyPr wrap="square" rtlCol="0">
            <a:spAutoFit/>
          </a:bodyPr>
          <a:lstStyle/>
          <a:p>
            <a:r>
              <a:rPr lang="zh-CN" altLang="en-US" sz="2400" b="1" dirty="0" smtClean="0"/>
              <a:t>边缘检测 核心代码</a:t>
            </a:r>
            <a:endParaRPr lang="en-US" altLang="zh-CN" sz="2400" b="1" dirty="0" smtClean="0"/>
          </a:p>
          <a:p>
            <a:endParaRPr lang="en-US" altLang="zh-CN" sz="1000" dirty="0" smtClean="0"/>
          </a:p>
          <a:p>
            <a:endParaRPr lang="en-US" altLang="zh-CN" dirty="0"/>
          </a:p>
        </p:txBody>
      </p:sp>
      <p:sp>
        <p:nvSpPr>
          <p:cNvPr id="4" name="矩形 3"/>
          <p:cNvSpPr/>
          <p:nvPr/>
        </p:nvSpPr>
        <p:spPr>
          <a:xfrm>
            <a:off x="83910" y="2624465"/>
            <a:ext cx="6012090" cy="1754326"/>
          </a:xfrm>
          <a:prstGeom prst="rect">
            <a:avLst/>
          </a:prstGeom>
        </p:spPr>
        <p:txBody>
          <a:bodyPr wrap="square">
            <a:spAutoFit/>
          </a:bodyPr>
          <a:lstStyle/>
          <a:p>
            <a:r>
              <a:rPr lang="en-US" altLang="zh-CN" dirty="0"/>
              <a:t> cv::Mat im_gray;</a:t>
            </a:r>
          </a:p>
          <a:p>
            <a:r>
              <a:rPr lang="en-US" altLang="zh-CN" dirty="0"/>
              <a:t> </a:t>
            </a:r>
            <a:r>
              <a:rPr lang="en-US" altLang="zh-CN" dirty="0" smtClean="0"/>
              <a:t>cv</a:t>
            </a:r>
            <a:r>
              <a:rPr lang="en-US" altLang="zh-CN" dirty="0"/>
              <a:t>::cvtColor( im_bgr, im_gray, CV_BGR2GRAY );</a:t>
            </a:r>
          </a:p>
          <a:p>
            <a:r>
              <a:rPr lang="en-US" altLang="zh-CN" dirty="0" smtClean="0"/>
              <a:t> cv</a:t>
            </a:r>
            <a:r>
              <a:rPr lang="en-US" altLang="zh-CN" dirty="0"/>
              <a:t>::Mat dst, detected_edges;</a:t>
            </a:r>
          </a:p>
          <a:p>
            <a:r>
              <a:rPr lang="en-US" altLang="zh-CN" dirty="0"/>
              <a:t>  </a:t>
            </a:r>
            <a:r>
              <a:rPr lang="en-US" altLang="zh-CN" dirty="0" smtClean="0"/>
              <a:t>//Reduce </a:t>
            </a:r>
            <a:r>
              <a:rPr lang="en-US" altLang="zh-CN" dirty="0"/>
              <a:t>noise with a kernel </a:t>
            </a:r>
            <a:r>
              <a:rPr lang="en-US" altLang="zh-CN" dirty="0" smtClean="0"/>
              <a:t>5x5</a:t>
            </a:r>
            <a:endParaRPr lang="en-US" altLang="zh-CN" dirty="0"/>
          </a:p>
          <a:p>
            <a:r>
              <a:rPr lang="en-US" altLang="zh-CN" dirty="0" smtClean="0"/>
              <a:t>cv::</a:t>
            </a:r>
            <a:r>
              <a:rPr lang="en-US" altLang="zh-CN" b="1" dirty="0" smtClean="0"/>
              <a:t>GaussianBlur</a:t>
            </a:r>
            <a:r>
              <a:rPr lang="en-US" altLang="zh-CN" dirty="0" smtClean="0"/>
              <a:t>(im_gray,dst,cv::</a:t>
            </a:r>
            <a:r>
              <a:rPr lang="en-US" altLang="zh-CN" dirty="0"/>
              <a:t>Size(11,11),2); cv::</a:t>
            </a:r>
            <a:r>
              <a:rPr lang="en-US" altLang="zh-CN" b="1" dirty="0"/>
              <a:t>Canny</a:t>
            </a:r>
            <a:r>
              <a:rPr lang="en-US" altLang="zh-CN" dirty="0"/>
              <a:t>(dst,detected_edges, 80, 200, 3);</a:t>
            </a:r>
            <a:endParaRPr lang="zh-CN" altLang="en-US" dirty="0"/>
          </a:p>
        </p:txBody>
      </p:sp>
    </p:spTree>
    <p:extLst>
      <p:ext uri="{BB962C8B-B14F-4D97-AF65-F5344CB8AC3E}">
        <p14:creationId xmlns:p14="http://schemas.microsoft.com/office/powerpoint/2010/main" val="3547977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轨迹提取</a:t>
            </a:r>
            <a:endParaRPr lang="en-US" altLang="zh-CN"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轨迹识别     </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2" name="TextBox 1"/>
          <p:cNvSpPr txBox="1"/>
          <p:nvPr/>
        </p:nvSpPr>
        <p:spPr>
          <a:xfrm>
            <a:off x="208642" y="1534885"/>
            <a:ext cx="5162550" cy="738664"/>
          </a:xfrm>
          <a:prstGeom prst="rect">
            <a:avLst/>
          </a:prstGeom>
          <a:noFill/>
        </p:spPr>
        <p:txBody>
          <a:bodyPr wrap="square" rtlCol="0">
            <a:spAutoFit/>
          </a:bodyPr>
          <a:lstStyle/>
          <a:p>
            <a:r>
              <a:rPr lang="zh-CN" altLang="en-US" sz="2400" b="1" dirty="0" smtClean="0"/>
              <a:t>边缘提取</a:t>
            </a:r>
            <a:endParaRPr lang="en-US" altLang="zh-CN" sz="1000" dirty="0" smtClean="0"/>
          </a:p>
          <a:p>
            <a:endParaRPr lang="en-US" altLang="zh-CN" dirty="0"/>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2100" y="921535"/>
            <a:ext cx="6791325" cy="511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下箭头 4"/>
          <p:cNvSpPr/>
          <p:nvPr/>
        </p:nvSpPr>
        <p:spPr>
          <a:xfrm>
            <a:off x="666750" y="1981200"/>
            <a:ext cx="276225" cy="733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3910" y="2731582"/>
            <a:ext cx="2706915" cy="461665"/>
          </a:xfrm>
          <a:prstGeom prst="rect">
            <a:avLst/>
          </a:prstGeom>
          <a:noFill/>
        </p:spPr>
        <p:txBody>
          <a:bodyPr wrap="square" rtlCol="0">
            <a:spAutoFit/>
          </a:bodyPr>
          <a:lstStyle/>
          <a:p>
            <a:r>
              <a:rPr lang="zh-CN" altLang="en-US" sz="2400" b="1" dirty="0"/>
              <a:t>直</a:t>
            </a:r>
            <a:r>
              <a:rPr lang="zh-CN" altLang="en-US" sz="2400" b="1" dirty="0" smtClean="0"/>
              <a:t>线检测</a:t>
            </a:r>
            <a:endParaRPr lang="zh-CN" altLang="en-US" sz="2400" b="1" dirty="0"/>
          </a:p>
        </p:txBody>
      </p:sp>
      <p:sp>
        <p:nvSpPr>
          <p:cNvPr id="11" name="矩形 10"/>
          <p:cNvSpPr/>
          <p:nvPr/>
        </p:nvSpPr>
        <p:spPr>
          <a:xfrm>
            <a:off x="83909" y="3374222"/>
            <a:ext cx="5412016" cy="1754326"/>
          </a:xfrm>
          <a:prstGeom prst="rect">
            <a:avLst/>
          </a:prstGeom>
        </p:spPr>
        <p:txBody>
          <a:bodyPr wrap="square">
            <a:spAutoFit/>
          </a:bodyPr>
          <a:lstStyle/>
          <a:p>
            <a:r>
              <a:rPr lang="en-US" altLang="zh-CN" dirty="0"/>
              <a:t> cv::Mat cdst;</a:t>
            </a:r>
          </a:p>
          <a:p>
            <a:r>
              <a:rPr lang="en-US" altLang="zh-CN" dirty="0"/>
              <a:t>    CvSeq* lines = 0;</a:t>
            </a:r>
          </a:p>
          <a:p>
            <a:r>
              <a:rPr lang="en-US" altLang="zh-CN" dirty="0"/>
              <a:t>    CvMemStorage* storage = cvCreateMemStorage(0);</a:t>
            </a:r>
          </a:p>
          <a:p>
            <a:r>
              <a:rPr lang="en-US" altLang="zh-CN" dirty="0"/>
              <a:t>    CvMat c_image = detected_edges;</a:t>
            </a:r>
          </a:p>
          <a:p>
            <a:r>
              <a:rPr lang="en-US" altLang="zh-CN" dirty="0"/>
              <a:t>    lines = </a:t>
            </a:r>
            <a:r>
              <a:rPr lang="en-US" altLang="zh-CN" b="1" dirty="0"/>
              <a:t>cvHoughLines2</a:t>
            </a:r>
            <a:r>
              <a:rPr lang="en-US" altLang="zh-CN" dirty="0"/>
              <a:t>(&amp;c_image, storage, CV_HOUGH_PROBABILISTIC, 1, CV_PI / 180, </a:t>
            </a:r>
            <a:r>
              <a:rPr lang="en-US" altLang="zh-CN" b="1" dirty="0"/>
              <a:t>80, 50, 10</a:t>
            </a:r>
            <a:r>
              <a:rPr lang="en-US" altLang="zh-CN" dirty="0"/>
              <a:t>);</a:t>
            </a:r>
            <a:endParaRPr lang="zh-CN" altLang="en-US" dirty="0"/>
          </a:p>
        </p:txBody>
      </p:sp>
    </p:spTree>
    <p:extLst>
      <p:ext uri="{BB962C8B-B14F-4D97-AF65-F5344CB8AC3E}">
        <p14:creationId xmlns:p14="http://schemas.microsoft.com/office/powerpoint/2010/main" val="3665891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a:t>
            </a:r>
            <a:r>
              <a:rPr lang="en-US" altLang="zh-CN" sz="3200" dirty="0" smtClean="0">
                <a:solidFill>
                  <a:srgbClr val="FFFF00"/>
                </a:solidFill>
              </a:rPr>
              <a:t>ROS</a:t>
            </a:r>
            <a:r>
              <a:rPr lang="zh-CN" altLang="en-US" sz="3200" dirty="0">
                <a:solidFill>
                  <a:srgbClr val="FFFF00"/>
                </a:solidFill>
              </a:rPr>
              <a:t>机器人竞赛 </a:t>
            </a:r>
            <a:r>
              <a:rPr lang="en-US" altLang="zh-CN" sz="3200" dirty="0">
                <a:solidFill>
                  <a:srgbClr val="FFFF00"/>
                </a:solidFill>
              </a:rPr>
              <a:t>Games</a:t>
            </a:r>
            <a:r>
              <a:rPr lang="zh-CN" altLang="en-US" sz="3200" dirty="0" smtClean="0">
                <a:solidFill>
                  <a:srgbClr val="FFFF00"/>
                </a:solidFill>
              </a:rPr>
              <a:t>  </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pic>
        <p:nvPicPr>
          <p:cNvPr id="2" name="图片 1"/>
          <p:cNvPicPr>
            <a:picLocks noChangeAspect="1"/>
          </p:cNvPicPr>
          <p:nvPr/>
        </p:nvPicPr>
        <p:blipFill>
          <a:blip r:embed="rId4"/>
          <a:stretch>
            <a:fillRect/>
          </a:stretch>
        </p:blipFill>
        <p:spPr>
          <a:xfrm>
            <a:off x="5916011" y="1052240"/>
            <a:ext cx="6275989" cy="5039620"/>
          </a:xfrm>
          <a:prstGeom prst="rect">
            <a:avLst/>
          </a:prstGeom>
        </p:spPr>
      </p:pic>
      <p:sp>
        <p:nvSpPr>
          <p:cNvPr id="4" name="矩形 3"/>
          <p:cNvSpPr/>
          <p:nvPr/>
        </p:nvSpPr>
        <p:spPr>
          <a:xfrm>
            <a:off x="0" y="1592851"/>
            <a:ext cx="6096000" cy="3693319"/>
          </a:xfrm>
          <a:prstGeom prst="rect">
            <a:avLst/>
          </a:prstGeom>
        </p:spPr>
        <p:txBody>
          <a:bodyPr>
            <a:spAutoFit/>
          </a:bodyPr>
          <a:lstStyle/>
          <a:p>
            <a:r>
              <a:rPr lang="zh-CN" altLang="en-US" b="1" dirty="0"/>
              <a:t>初级赛</a:t>
            </a:r>
            <a:r>
              <a:rPr lang="zh-CN" altLang="en-US" dirty="0"/>
              <a:t>：</a:t>
            </a:r>
          </a:p>
          <a:p>
            <a:r>
              <a:rPr lang="zh-CN" altLang="en-US" b="1" dirty="0"/>
              <a:t>（遥控机器人组）</a:t>
            </a:r>
            <a:r>
              <a:rPr lang="zh-CN" altLang="en-US" dirty="0"/>
              <a:t>比赛选手站在场地外，用手机遥控机器人， 让机器人从“起点”沿红线轨迹和蓝线轨迹到达“终点”。 比赛限时为</a:t>
            </a:r>
            <a:r>
              <a:rPr lang="en-US" altLang="zh-CN" dirty="0"/>
              <a:t>5</a:t>
            </a:r>
            <a:r>
              <a:rPr lang="zh-CN" altLang="en-US" dirty="0"/>
              <a:t>分钟</a:t>
            </a:r>
            <a:r>
              <a:rPr lang="en-US" altLang="zh-CN" dirty="0"/>
              <a:t>,5</a:t>
            </a:r>
            <a:r>
              <a:rPr lang="zh-CN" altLang="en-US" dirty="0"/>
              <a:t>分钟内完成任务，成绩有效；否则无效。</a:t>
            </a:r>
          </a:p>
          <a:p>
            <a:r>
              <a:rPr lang="zh-CN" altLang="en-US" b="1" dirty="0"/>
              <a:t>中级赛：</a:t>
            </a:r>
          </a:p>
          <a:p>
            <a:r>
              <a:rPr lang="zh-CN" altLang="en-US" b="1" dirty="0"/>
              <a:t>（跟随机器人组）</a:t>
            </a:r>
            <a:r>
              <a:rPr lang="zh-CN" altLang="en-US" dirty="0"/>
              <a:t>比赛选手站在机器人前方，让机器人跟随选手移动， 从起点沿红线轨迹和蓝线轨迹到达终点。比赛限时为</a:t>
            </a:r>
            <a:r>
              <a:rPr lang="en-US" altLang="zh-CN" dirty="0"/>
              <a:t>3</a:t>
            </a:r>
            <a:r>
              <a:rPr lang="zh-CN" altLang="en-US" dirty="0"/>
              <a:t>分钟</a:t>
            </a:r>
            <a:r>
              <a:rPr lang="en-US" altLang="zh-CN" dirty="0"/>
              <a:t>,3</a:t>
            </a:r>
            <a:r>
              <a:rPr lang="zh-CN" altLang="en-US" dirty="0"/>
              <a:t>分钟内完成任务， 成绩有效；否则无效。</a:t>
            </a:r>
          </a:p>
          <a:p>
            <a:r>
              <a:rPr lang="zh-CN" altLang="en-US" b="1" dirty="0"/>
              <a:t>高级赛：</a:t>
            </a:r>
          </a:p>
          <a:p>
            <a:r>
              <a:rPr lang="zh-CN" altLang="en-US" b="1" dirty="0"/>
              <a:t>（自主机器人组）</a:t>
            </a:r>
            <a:r>
              <a:rPr lang="zh-CN" altLang="en-US" dirty="0"/>
              <a:t>机器人自主运动，从“起点”沿红线轨迹和蓝线轨迹到达“终点”。 比赛限时为</a:t>
            </a:r>
            <a:r>
              <a:rPr lang="en-US" altLang="zh-CN" dirty="0"/>
              <a:t>10</a:t>
            </a:r>
            <a:r>
              <a:rPr lang="zh-CN" altLang="en-US" dirty="0"/>
              <a:t>分钟</a:t>
            </a:r>
            <a:r>
              <a:rPr lang="en-US" altLang="zh-CN" dirty="0"/>
              <a:t>,10</a:t>
            </a:r>
            <a:r>
              <a:rPr lang="zh-CN" altLang="en-US" dirty="0"/>
              <a:t>分钟内完成任务，成绩有效；否则无效。</a:t>
            </a:r>
          </a:p>
        </p:txBody>
      </p:sp>
    </p:spTree>
    <p:extLst>
      <p:ext uri="{BB962C8B-B14F-4D97-AF65-F5344CB8AC3E}">
        <p14:creationId xmlns:p14="http://schemas.microsoft.com/office/powerpoint/2010/main" val="37124862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轨迹提取</a:t>
            </a:r>
            <a:endParaRPr lang="en-US" altLang="zh-CN"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轨迹识别     </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2" name="TextBox 1"/>
          <p:cNvSpPr txBox="1"/>
          <p:nvPr/>
        </p:nvSpPr>
        <p:spPr>
          <a:xfrm>
            <a:off x="208642" y="1534885"/>
            <a:ext cx="5162550" cy="738664"/>
          </a:xfrm>
          <a:prstGeom prst="rect">
            <a:avLst/>
          </a:prstGeom>
          <a:noFill/>
        </p:spPr>
        <p:txBody>
          <a:bodyPr wrap="square" rtlCol="0">
            <a:spAutoFit/>
          </a:bodyPr>
          <a:lstStyle/>
          <a:p>
            <a:r>
              <a:rPr lang="zh-CN" altLang="en-US" sz="2400" b="1" dirty="0" smtClean="0"/>
              <a:t>边缘提取</a:t>
            </a:r>
            <a:endParaRPr lang="en-US" altLang="zh-CN" sz="1000" dirty="0" smtClean="0"/>
          </a:p>
          <a:p>
            <a:endParaRPr lang="en-US" altLang="zh-CN" dirty="0"/>
          </a:p>
        </p:txBody>
      </p:sp>
      <p:sp>
        <p:nvSpPr>
          <p:cNvPr id="5" name="下箭头 4"/>
          <p:cNvSpPr/>
          <p:nvPr/>
        </p:nvSpPr>
        <p:spPr>
          <a:xfrm>
            <a:off x="666750" y="1981200"/>
            <a:ext cx="276225" cy="733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3910" y="2731582"/>
            <a:ext cx="2706915" cy="461665"/>
          </a:xfrm>
          <a:prstGeom prst="rect">
            <a:avLst/>
          </a:prstGeom>
          <a:noFill/>
        </p:spPr>
        <p:txBody>
          <a:bodyPr wrap="square" rtlCol="0">
            <a:spAutoFit/>
          </a:bodyPr>
          <a:lstStyle/>
          <a:p>
            <a:r>
              <a:rPr lang="zh-CN" altLang="en-US" sz="2400" b="1" dirty="0"/>
              <a:t>直</a:t>
            </a:r>
            <a:r>
              <a:rPr lang="zh-CN" altLang="en-US" sz="2400" b="1" dirty="0" smtClean="0"/>
              <a:t>线检测</a:t>
            </a:r>
            <a:endParaRPr lang="zh-CN" altLang="en-US" sz="2400" b="1" dirty="0"/>
          </a:p>
        </p:txBody>
      </p:sp>
      <p:sp>
        <p:nvSpPr>
          <p:cNvPr id="4" name="下箭头 3"/>
          <p:cNvSpPr/>
          <p:nvPr/>
        </p:nvSpPr>
        <p:spPr>
          <a:xfrm>
            <a:off x="666749" y="3193246"/>
            <a:ext cx="276225" cy="7691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0" y="3990974"/>
            <a:ext cx="2200275" cy="461665"/>
          </a:xfrm>
          <a:prstGeom prst="rect">
            <a:avLst/>
          </a:prstGeom>
          <a:noFill/>
        </p:spPr>
        <p:txBody>
          <a:bodyPr wrap="square" rtlCol="0">
            <a:spAutoFit/>
          </a:bodyPr>
          <a:lstStyle/>
          <a:p>
            <a:r>
              <a:rPr lang="zh-CN" altLang="en-US" sz="2400" b="1" dirty="0"/>
              <a:t>提</a:t>
            </a:r>
            <a:r>
              <a:rPr lang="zh-CN" altLang="en-US" sz="2400" b="1" dirty="0" smtClean="0"/>
              <a:t>取出轨迹线</a:t>
            </a:r>
            <a:endParaRPr lang="zh-CN" altLang="en-US" sz="2400" b="1" dirty="0"/>
          </a:p>
        </p:txBody>
      </p:sp>
      <p:sp>
        <p:nvSpPr>
          <p:cNvPr id="14" name="矩形 13"/>
          <p:cNvSpPr/>
          <p:nvPr/>
        </p:nvSpPr>
        <p:spPr>
          <a:xfrm>
            <a:off x="4930053" y="835810"/>
            <a:ext cx="6096000" cy="5355312"/>
          </a:xfrm>
          <a:prstGeom prst="rect">
            <a:avLst/>
          </a:prstGeom>
        </p:spPr>
        <p:txBody>
          <a:bodyPr>
            <a:spAutoFit/>
          </a:bodyPr>
          <a:lstStyle/>
          <a:p>
            <a:r>
              <a:rPr lang="en-US" altLang="zh-CN" dirty="0"/>
              <a:t> cv::Vec4i findClosest(std::vector&lt;cv::Vec4i&gt;&amp; lines)</a:t>
            </a:r>
          </a:p>
          <a:p>
            <a:r>
              <a:rPr lang="en-US" altLang="zh-CN" dirty="0"/>
              <a:t>  {</a:t>
            </a:r>
          </a:p>
          <a:p>
            <a:r>
              <a:rPr lang="en-US" altLang="zh-CN" dirty="0"/>
              <a:t>    cv::Vec4i closest;</a:t>
            </a:r>
          </a:p>
          <a:p>
            <a:r>
              <a:rPr lang="en-US" altLang="zh-CN" dirty="0"/>
              <a:t>    static const cv::Point ORIGIN(480, 960);</a:t>
            </a:r>
          </a:p>
          <a:p>
            <a:r>
              <a:rPr lang="en-US" altLang="zh-CN" dirty="0" smtClean="0"/>
              <a:t>    float </a:t>
            </a:r>
            <a:r>
              <a:rPr lang="en-US" altLang="zh-CN" dirty="0"/>
              <a:t>min_dist = ORIGIN.y;</a:t>
            </a:r>
          </a:p>
          <a:p>
            <a:r>
              <a:rPr lang="en-US" altLang="zh-CN" dirty="0"/>
              <a:t>    float dist;</a:t>
            </a:r>
          </a:p>
          <a:p>
            <a:r>
              <a:rPr lang="en-US" altLang="zh-CN" dirty="0" smtClean="0"/>
              <a:t>   for </a:t>
            </a:r>
            <a:r>
              <a:rPr lang="en-US" altLang="zh-CN" dirty="0"/>
              <a:t>(int i = 0; i &lt; lines.size(); i++)</a:t>
            </a:r>
          </a:p>
          <a:p>
            <a:r>
              <a:rPr lang="en-US" altLang="zh-CN" dirty="0"/>
              <a:t>    {</a:t>
            </a:r>
          </a:p>
          <a:p>
            <a:r>
              <a:rPr lang="en-US" altLang="zh-CN" dirty="0"/>
              <a:t>      cv::Vec4i line = lines.at(i);</a:t>
            </a:r>
          </a:p>
          <a:p>
            <a:r>
              <a:rPr lang="en-US" altLang="zh-CN" dirty="0"/>
              <a:t>      dist = std::min(cv::norm(cv::Point2i(lines[i][0], lines[i][1]) - ORIGIN), cv::norm(cv::Point2i(lines[i][2], lines[i][3]) - ORIGIN));</a:t>
            </a:r>
          </a:p>
          <a:p>
            <a:r>
              <a:rPr lang="en-US" altLang="zh-CN" dirty="0"/>
              <a:t>      if (dist &lt; min_dist)</a:t>
            </a:r>
          </a:p>
          <a:p>
            <a:r>
              <a:rPr lang="en-US" altLang="zh-CN" dirty="0"/>
              <a:t>      {</a:t>
            </a:r>
          </a:p>
          <a:p>
            <a:r>
              <a:rPr lang="en-US" altLang="zh-CN" dirty="0"/>
              <a:t>        min_dist = dist;</a:t>
            </a:r>
          </a:p>
          <a:p>
            <a:r>
              <a:rPr lang="en-US" altLang="zh-CN" dirty="0"/>
              <a:t>        closest = line;</a:t>
            </a:r>
          </a:p>
          <a:p>
            <a:r>
              <a:rPr lang="en-US" altLang="zh-CN" dirty="0"/>
              <a:t>      }</a:t>
            </a:r>
          </a:p>
          <a:p>
            <a:r>
              <a:rPr lang="en-US" altLang="zh-CN" dirty="0"/>
              <a:t>    }</a:t>
            </a:r>
          </a:p>
          <a:p>
            <a:r>
              <a:rPr lang="en-US" altLang="zh-CN" dirty="0"/>
              <a:t>    return closest;</a:t>
            </a:r>
          </a:p>
          <a:p>
            <a:r>
              <a:rPr lang="en-US" altLang="zh-CN" dirty="0"/>
              <a:t>  }</a:t>
            </a:r>
            <a:endParaRPr lang="zh-CN" altLang="en-US" dirty="0"/>
          </a:p>
        </p:txBody>
      </p:sp>
    </p:spTree>
    <p:extLst>
      <p:ext uri="{BB962C8B-B14F-4D97-AF65-F5344CB8AC3E}">
        <p14:creationId xmlns:p14="http://schemas.microsoft.com/office/powerpoint/2010/main" val="31438643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轨迹提取</a:t>
            </a:r>
            <a:endParaRPr lang="en-US" altLang="zh-CN"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轨迹识别     </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2" name="TextBox 1"/>
          <p:cNvSpPr txBox="1"/>
          <p:nvPr/>
        </p:nvSpPr>
        <p:spPr>
          <a:xfrm>
            <a:off x="208642" y="1534885"/>
            <a:ext cx="5162550" cy="738664"/>
          </a:xfrm>
          <a:prstGeom prst="rect">
            <a:avLst/>
          </a:prstGeom>
          <a:noFill/>
        </p:spPr>
        <p:txBody>
          <a:bodyPr wrap="square" rtlCol="0">
            <a:spAutoFit/>
          </a:bodyPr>
          <a:lstStyle/>
          <a:p>
            <a:r>
              <a:rPr lang="zh-CN" altLang="en-US" sz="2400" b="1" dirty="0" smtClean="0"/>
              <a:t>边缘提取</a:t>
            </a:r>
            <a:endParaRPr lang="en-US" altLang="zh-CN" sz="1000" dirty="0" smtClean="0"/>
          </a:p>
          <a:p>
            <a:endParaRPr lang="en-US" altLang="zh-CN" dirty="0"/>
          </a:p>
        </p:txBody>
      </p:sp>
      <p:sp>
        <p:nvSpPr>
          <p:cNvPr id="5" name="下箭头 4"/>
          <p:cNvSpPr/>
          <p:nvPr/>
        </p:nvSpPr>
        <p:spPr>
          <a:xfrm>
            <a:off x="666750" y="1981200"/>
            <a:ext cx="276225" cy="733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3910" y="2731582"/>
            <a:ext cx="2706915" cy="461665"/>
          </a:xfrm>
          <a:prstGeom prst="rect">
            <a:avLst/>
          </a:prstGeom>
          <a:noFill/>
        </p:spPr>
        <p:txBody>
          <a:bodyPr wrap="square" rtlCol="0">
            <a:spAutoFit/>
          </a:bodyPr>
          <a:lstStyle/>
          <a:p>
            <a:r>
              <a:rPr lang="zh-CN" altLang="en-US" sz="2400" b="1" dirty="0"/>
              <a:t>直</a:t>
            </a:r>
            <a:r>
              <a:rPr lang="zh-CN" altLang="en-US" sz="2400" b="1" dirty="0" smtClean="0"/>
              <a:t>线检测</a:t>
            </a:r>
            <a:endParaRPr lang="zh-CN" altLang="en-US" sz="2400" b="1" dirty="0"/>
          </a:p>
        </p:txBody>
      </p:sp>
      <p:sp>
        <p:nvSpPr>
          <p:cNvPr id="4" name="下箭头 3"/>
          <p:cNvSpPr/>
          <p:nvPr/>
        </p:nvSpPr>
        <p:spPr>
          <a:xfrm>
            <a:off x="666749" y="3193246"/>
            <a:ext cx="276225" cy="7691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0" y="3990974"/>
            <a:ext cx="2200275" cy="461665"/>
          </a:xfrm>
          <a:prstGeom prst="rect">
            <a:avLst/>
          </a:prstGeom>
          <a:noFill/>
        </p:spPr>
        <p:txBody>
          <a:bodyPr wrap="square" rtlCol="0">
            <a:spAutoFit/>
          </a:bodyPr>
          <a:lstStyle/>
          <a:p>
            <a:r>
              <a:rPr lang="zh-CN" altLang="en-US" sz="2400" b="1" dirty="0"/>
              <a:t>提</a:t>
            </a:r>
            <a:r>
              <a:rPr lang="zh-CN" altLang="en-US" sz="2400" b="1" dirty="0" smtClean="0"/>
              <a:t>取出轨迹线</a:t>
            </a:r>
            <a:endParaRPr lang="zh-CN" altLang="en-US" sz="2400" b="1"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749" y="4388336"/>
            <a:ext cx="3175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83910" y="5137636"/>
            <a:ext cx="2706007" cy="461665"/>
          </a:xfrm>
          <a:prstGeom prst="rect">
            <a:avLst/>
          </a:prstGeom>
          <a:noFill/>
        </p:spPr>
        <p:txBody>
          <a:bodyPr wrap="square" rtlCol="0">
            <a:spAutoFit/>
          </a:bodyPr>
          <a:lstStyle/>
          <a:p>
            <a:r>
              <a:rPr lang="zh-CN" altLang="en-US" sz="2400" b="1" dirty="0" smtClean="0"/>
              <a:t>轨迹的方向</a:t>
            </a:r>
            <a:endParaRPr lang="zh-CN" altLang="en-US" sz="2400" b="1" dirty="0"/>
          </a:p>
        </p:txBody>
      </p:sp>
      <p:sp>
        <p:nvSpPr>
          <p:cNvPr id="16" name="矩形 15"/>
          <p:cNvSpPr/>
          <p:nvPr/>
        </p:nvSpPr>
        <p:spPr>
          <a:xfrm>
            <a:off x="4781549" y="1623585"/>
            <a:ext cx="6772275" cy="2862322"/>
          </a:xfrm>
          <a:prstGeom prst="rect">
            <a:avLst/>
          </a:prstGeom>
        </p:spPr>
        <p:txBody>
          <a:bodyPr wrap="square">
            <a:spAutoFit/>
          </a:bodyPr>
          <a:lstStyle/>
          <a:p>
            <a:r>
              <a:rPr lang="en-US" altLang="zh-CN" dirty="0"/>
              <a:t> cv::Vec4i c = findClosest(lines);</a:t>
            </a:r>
          </a:p>
          <a:p>
            <a:r>
              <a:rPr lang="en-US" altLang="zh-CN" dirty="0"/>
              <a:t>    /* Extract points from the closest line. */</a:t>
            </a:r>
          </a:p>
          <a:p>
            <a:r>
              <a:rPr lang="en-US" altLang="zh-CN" dirty="0"/>
              <a:t>    cv::Point2i p1(c[0], c[1]);</a:t>
            </a:r>
          </a:p>
          <a:p>
            <a:r>
              <a:rPr lang="en-US" altLang="zh-CN" dirty="0"/>
              <a:t>    cv::Point2i p2(c[2], c[3]);</a:t>
            </a:r>
          </a:p>
          <a:p>
            <a:endParaRPr lang="en-US" altLang="zh-CN" dirty="0"/>
          </a:p>
          <a:p>
            <a:r>
              <a:rPr lang="en-US" altLang="zh-CN" dirty="0"/>
              <a:t>    /* Draw the closest line. */</a:t>
            </a:r>
          </a:p>
          <a:p>
            <a:r>
              <a:rPr lang="en-US" altLang="zh-CN" dirty="0"/>
              <a:t>    cv::line(img, p1, p2, cv::Scalar(255, 0, 0), 3, CV_AA);</a:t>
            </a:r>
          </a:p>
          <a:p>
            <a:endParaRPr lang="en-US" altLang="zh-CN" dirty="0"/>
          </a:p>
          <a:p>
            <a:r>
              <a:rPr lang="en-US" altLang="zh-CN" dirty="0"/>
              <a:t>    /* Calculate the angle in degrees w.r.t the y-axis. */</a:t>
            </a:r>
          </a:p>
          <a:p>
            <a:r>
              <a:rPr lang="en-US" altLang="zh-CN" dirty="0"/>
              <a:t>    int angle = (atan2(c[3] - c[1], c[2] - c[0]) - CV_PI / 2) * 180 / CV_PI;</a:t>
            </a:r>
            <a:endParaRPr lang="zh-CN" altLang="en-US" dirty="0"/>
          </a:p>
        </p:txBody>
      </p:sp>
    </p:spTree>
    <p:extLst>
      <p:ext uri="{BB962C8B-B14F-4D97-AF65-F5344CB8AC3E}">
        <p14:creationId xmlns:p14="http://schemas.microsoft.com/office/powerpoint/2010/main" val="18912947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轨迹提取</a:t>
            </a:r>
            <a:endParaRPr lang="en-US" altLang="zh-CN"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轨迹识别     </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2" name="TextBox 1"/>
          <p:cNvSpPr txBox="1"/>
          <p:nvPr/>
        </p:nvSpPr>
        <p:spPr>
          <a:xfrm>
            <a:off x="208642" y="1534885"/>
            <a:ext cx="5162550" cy="738664"/>
          </a:xfrm>
          <a:prstGeom prst="rect">
            <a:avLst/>
          </a:prstGeom>
          <a:noFill/>
        </p:spPr>
        <p:txBody>
          <a:bodyPr wrap="square" rtlCol="0">
            <a:spAutoFit/>
          </a:bodyPr>
          <a:lstStyle/>
          <a:p>
            <a:r>
              <a:rPr lang="zh-CN" altLang="en-US" sz="2400" b="1" dirty="0" smtClean="0"/>
              <a:t>边缘提取</a:t>
            </a:r>
            <a:endParaRPr lang="en-US" altLang="zh-CN" sz="1000" dirty="0" smtClean="0"/>
          </a:p>
          <a:p>
            <a:endParaRPr lang="en-US" altLang="zh-CN" dirty="0"/>
          </a:p>
        </p:txBody>
      </p:sp>
      <p:sp>
        <p:nvSpPr>
          <p:cNvPr id="5" name="下箭头 4"/>
          <p:cNvSpPr/>
          <p:nvPr/>
        </p:nvSpPr>
        <p:spPr>
          <a:xfrm>
            <a:off x="666750" y="1981200"/>
            <a:ext cx="276225" cy="733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3910" y="2731582"/>
            <a:ext cx="2706915" cy="461665"/>
          </a:xfrm>
          <a:prstGeom prst="rect">
            <a:avLst/>
          </a:prstGeom>
          <a:noFill/>
        </p:spPr>
        <p:txBody>
          <a:bodyPr wrap="square" rtlCol="0">
            <a:spAutoFit/>
          </a:bodyPr>
          <a:lstStyle/>
          <a:p>
            <a:r>
              <a:rPr lang="zh-CN" altLang="en-US" sz="2400" b="1" dirty="0"/>
              <a:t>直</a:t>
            </a:r>
            <a:r>
              <a:rPr lang="zh-CN" altLang="en-US" sz="2400" b="1" dirty="0" smtClean="0"/>
              <a:t>线检测</a:t>
            </a:r>
            <a:endParaRPr lang="zh-CN" altLang="en-US" sz="2400" b="1" dirty="0"/>
          </a:p>
        </p:txBody>
      </p:sp>
      <p:sp>
        <p:nvSpPr>
          <p:cNvPr id="4" name="下箭头 3"/>
          <p:cNvSpPr/>
          <p:nvPr/>
        </p:nvSpPr>
        <p:spPr>
          <a:xfrm>
            <a:off x="666749" y="3193246"/>
            <a:ext cx="276225" cy="7691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0" y="3990974"/>
            <a:ext cx="2200275" cy="461665"/>
          </a:xfrm>
          <a:prstGeom prst="rect">
            <a:avLst/>
          </a:prstGeom>
          <a:noFill/>
        </p:spPr>
        <p:txBody>
          <a:bodyPr wrap="square" rtlCol="0">
            <a:spAutoFit/>
          </a:bodyPr>
          <a:lstStyle/>
          <a:p>
            <a:r>
              <a:rPr lang="zh-CN" altLang="en-US" sz="2400" b="1" dirty="0"/>
              <a:t>提</a:t>
            </a:r>
            <a:r>
              <a:rPr lang="zh-CN" altLang="en-US" sz="2400" b="1" dirty="0" smtClean="0"/>
              <a:t>取出轨迹线</a:t>
            </a:r>
            <a:endParaRPr lang="zh-CN" altLang="en-US" sz="2400" b="1"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749" y="4388336"/>
            <a:ext cx="3175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83910" y="5137636"/>
            <a:ext cx="2706007" cy="461665"/>
          </a:xfrm>
          <a:prstGeom prst="rect">
            <a:avLst/>
          </a:prstGeom>
          <a:noFill/>
        </p:spPr>
        <p:txBody>
          <a:bodyPr wrap="square" rtlCol="0">
            <a:spAutoFit/>
          </a:bodyPr>
          <a:lstStyle/>
          <a:p>
            <a:r>
              <a:rPr lang="zh-CN" altLang="en-US" sz="2400" b="1" dirty="0" smtClean="0"/>
              <a:t>轨迹的方向</a:t>
            </a:r>
            <a:endParaRPr lang="zh-CN" altLang="en-US" sz="2400" b="1" dirty="0"/>
          </a:p>
        </p:txBody>
      </p:sp>
      <p:sp>
        <p:nvSpPr>
          <p:cNvPr id="13" name="右箭头 12"/>
          <p:cNvSpPr/>
          <p:nvPr/>
        </p:nvSpPr>
        <p:spPr>
          <a:xfrm>
            <a:off x="1724025" y="5253049"/>
            <a:ext cx="1228725" cy="2308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2952750" y="5144958"/>
            <a:ext cx="3400425" cy="461665"/>
          </a:xfrm>
          <a:prstGeom prst="rect">
            <a:avLst/>
          </a:prstGeom>
          <a:noFill/>
        </p:spPr>
        <p:txBody>
          <a:bodyPr wrap="square" rtlCol="0">
            <a:spAutoFit/>
          </a:bodyPr>
          <a:lstStyle/>
          <a:p>
            <a:r>
              <a:rPr lang="zh-CN" altLang="en-US" sz="2400" b="1" dirty="0" smtClean="0"/>
              <a:t>线速度和角度速度</a:t>
            </a:r>
            <a:endParaRPr lang="zh-CN" altLang="en-US" sz="2400" b="1" dirty="0"/>
          </a:p>
        </p:txBody>
      </p:sp>
      <p:sp>
        <p:nvSpPr>
          <p:cNvPr id="15" name="矩形 14"/>
          <p:cNvSpPr/>
          <p:nvPr/>
        </p:nvSpPr>
        <p:spPr>
          <a:xfrm>
            <a:off x="6353175" y="1180069"/>
            <a:ext cx="4333875" cy="3693319"/>
          </a:xfrm>
          <a:prstGeom prst="rect">
            <a:avLst/>
          </a:prstGeom>
        </p:spPr>
        <p:txBody>
          <a:bodyPr wrap="square">
            <a:spAutoFit/>
          </a:bodyPr>
          <a:lstStyle/>
          <a:p>
            <a:r>
              <a:rPr lang="en-US" altLang="zh-CN" dirty="0" smtClean="0"/>
              <a:t>   /* </a:t>
            </a:r>
            <a:r>
              <a:rPr lang="en-US" altLang="zh-CN" dirty="0"/>
              <a:t>Generate a Twist message. */</a:t>
            </a:r>
          </a:p>
          <a:p>
            <a:r>
              <a:rPr lang="en-US" altLang="zh-CN" dirty="0"/>
              <a:t>    if (angle &gt; FW_CORNER_ALLOWED)</a:t>
            </a:r>
          </a:p>
          <a:p>
            <a:r>
              <a:rPr lang="en-US" altLang="zh-CN" dirty="0"/>
              <a:t>    {</a:t>
            </a:r>
          </a:p>
          <a:p>
            <a:r>
              <a:rPr lang="en-US" altLang="zh-CN" dirty="0"/>
              <a:t>      generateTwist(RIGHT, angle);</a:t>
            </a:r>
          </a:p>
          <a:p>
            <a:r>
              <a:rPr lang="en-US" altLang="zh-CN" dirty="0"/>
              <a:t>    }</a:t>
            </a:r>
          </a:p>
          <a:p>
            <a:r>
              <a:rPr lang="en-US" altLang="zh-CN" dirty="0"/>
              <a:t>    else if (angle &lt; -FW_CORNER_ALLOWED)</a:t>
            </a:r>
          </a:p>
          <a:p>
            <a:r>
              <a:rPr lang="en-US" altLang="zh-CN" dirty="0"/>
              <a:t>    {</a:t>
            </a:r>
          </a:p>
          <a:p>
            <a:r>
              <a:rPr lang="en-US" altLang="zh-CN" dirty="0"/>
              <a:t>      generateTwist(LEFT, angle);</a:t>
            </a:r>
          </a:p>
          <a:p>
            <a:r>
              <a:rPr lang="en-US" altLang="zh-CN" dirty="0"/>
              <a:t>    }</a:t>
            </a:r>
          </a:p>
          <a:p>
            <a:r>
              <a:rPr lang="en-US" altLang="zh-CN" dirty="0"/>
              <a:t>    else</a:t>
            </a:r>
          </a:p>
          <a:p>
            <a:r>
              <a:rPr lang="en-US" altLang="zh-CN" dirty="0"/>
              <a:t>    {</a:t>
            </a:r>
          </a:p>
          <a:p>
            <a:r>
              <a:rPr lang="en-US" altLang="zh-CN" dirty="0"/>
              <a:t>      generateTwist(FORWARD, 0);</a:t>
            </a:r>
          </a:p>
          <a:p>
            <a:r>
              <a:rPr lang="en-US" altLang="zh-CN" dirty="0"/>
              <a:t>    </a:t>
            </a:r>
            <a:r>
              <a:rPr lang="en-US" altLang="zh-CN" dirty="0" smtClean="0"/>
              <a:t>}</a:t>
            </a:r>
            <a:endParaRPr lang="zh-CN" altLang="en-US" dirty="0"/>
          </a:p>
        </p:txBody>
      </p:sp>
    </p:spTree>
    <p:extLst>
      <p:ext uri="{BB962C8B-B14F-4D97-AF65-F5344CB8AC3E}">
        <p14:creationId xmlns:p14="http://schemas.microsoft.com/office/powerpoint/2010/main" val="17205375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轨迹提取</a:t>
            </a:r>
            <a:endParaRPr lang="en-US" altLang="zh-CN"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轨迹识别     </a:t>
            </a:r>
            <a:endParaRPr lang="zh-CN" altLang="en-US" sz="3200" dirty="0">
              <a:solidFill>
                <a:srgbClr val="FFFF00"/>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2" name="TextBox 1"/>
          <p:cNvSpPr txBox="1"/>
          <p:nvPr/>
        </p:nvSpPr>
        <p:spPr>
          <a:xfrm>
            <a:off x="208642" y="1534885"/>
            <a:ext cx="5162550" cy="892552"/>
          </a:xfrm>
          <a:prstGeom prst="rect">
            <a:avLst/>
          </a:prstGeom>
          <a:noFill/>
        </p:spPr>
        <p:txBody>
          <a:bodyPr wrap="square" rtlCol="0">
            <a:spAutoFit/>
          </a:bodyPr>
          <a:lstStyle/>
          <a:p>
            <a:r>
              <a:rPr lang="zh-CN" altLang="en-US" sz="2400" b="1" dirty="0"/>
              <a:t>颜</a:t>
            </a:r>
            <a:r>
              <a:rPr lang="zh-CN" altLang="en-US" sz="2400" b="1" dirty="0" smtClean="0"/>
              <a:t>色识别</a:t>
            </a:r>
            <a:endParaRPr lang="en-US" altLang="zh-CN" sz="1000" dirty="0" smtClean="0"/>
          </a:p>
          <a:p>
            <a:endParaRPr lang="en-US" altLang="zh-CN" sz="1000" dirty="0" smtClean="0"/>
          </a:p>
          <a:p>
            <a:r>
              <a:rPr lang="zh-CN" altLang="en-US" dirty="0"/>
              <a:t>红</a:t>
            </a:r>
            <a:r>
              <a:rPr lang="zh-CN" altLang="en-US" dirty="0" smtClean="0"/>
              <a:t>色   蓝色</a:t>
            </a:r>
            <a:endParaRPr lang="en-US" altLang="zh-CN"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8700" y="1156215"/>
            <a:ext cx="5883275" cy="421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208642" y="2552700"/>
            <a:ext cx="4162425" cy="369332"/>
          </a:xfrm>
          <a:prstGeom prst="rect">
            <a:avLst/>
          </a:prstGeom>
          <a:noFill/>
        </p:spPr>
        <p:txBody>
          <a:bodyPr wrap="square" rtlCol="0">
            <a:spAutoFit/>
          </a:bodyPr>
          <a:lstStyle/>
          <a:p>
            <a:r>
              <a:rPr lang="zh-CN" altLang="en-US" dirty="0" smtClean="0"/>
              <a:t>可采用 </a:t>
            </a:r>
            <a:r>
              <a:rPr lang="en-US" altLang="zh-CN" dirty="0" smtClean="0"/>
              <a:t>HSV</a:t>
            </a:r>
            <a:r>
              <a:rPr lang="zh-CN" altLang="en-US" dirty="0" smtClean="0"/>
              <a:t>、</a:t>
            </a:r>
            <a:r>
              <a:rPr lang="en-US" altLang="zh-CN" dirty="0" smtClean="0"/>
              <a:t> YUV </a:t>
            </a:r>
            <a:r>
              <a:rPr lang="zh-CN" altLang="en-US" dirty="0" smtClean="0"/>
              <a:t>等空间模型</a:t>
            </a:r>
            <a:r>
              <a:rPr lang="en-US" altLang="zh-CN" dirty="0" smtClean="0"/>
              <a:t> </a:t>
            </a:r>
            <a:endParaRPr lang="zh-CN" altLang="en-US" dirty="0"/>
          </a:p>
        </p:txBody>
      </p:sp>
      <p:sp>
        <p:nvSpPr>
          <p:cNvPr id="17" name="TextBox 16"/>
          <p:cNvSpPr txBox="1"/>
          <p:nvPr/>
        </p:nvSpPr>
        <p:spPr>
          <a:xfrm>
            <a:off x="208642" y="3947041"/>
            <a:ext cx="5210175" cy="923330"/>
          </a:xfrm>
          <a:prstGeom prst="rect">
            <a:avLst/>
          </a:prstGeom>
          <a:noFill/>
        </p:spPr>
        <p:txBody>
          <a:bodyPr wrap="square" rtlCol="0">
            <a:spAutoFit/>
          </a:bodyPr>
          <a:lstStyle/>
          <a:p>
            <a:r>
              <a:rPr lang="zh-CN" altLang="en-US" dirty="0" smtClean="0"/>
              <a:t>可参考 </a:t>
            </a:r>
            <a:r>
              <a:rPr lang="en-US" altLang="zh-CN" dirty="0" smtClean="0"/>
              <a:t>wiki demo </a:t>
            </a:r>
            <a:r>
              <a:rPr lang="zh-CN" altLang="en-US" dirty="0" smtClean="0"/>
              <a:t> </a:t>
            </a:r>
            <a:r>
              <a:rPr lang="en-US" altLang="zh-CN" dirty="0">
                <a:hlinkClick r:id="rId5"/>
              </a:rPr>
              <a:t>http://</a:t>
            </a:r>
            <a:r>
              <a:rPr lang="en-US" altLang="zh-CN" dirty="0" smtClean="0">
                <a:hlinkClick r:id="rId5"/>
              </a:rPr>
              <a:t>wiki.ros.org/cmvision</a:t>
            </a:r>
            <a:endParaRPr lang="en-US" altLang="zh-CN" dirty="0" smtClean="0"/>
          </a:p>
          <a:p>
            <a:r>
              <a:rPr lang="zh-CN" altLang="en-US" smtClean="0"/>
              <a:t>或者参考</a:t>
            </a:r>
            <a:endParaRPr lang="en-US" altLang="zh-CN" dirty="0"/>
          </a:p>
          <a:p>
            <a:r>
              <a:rPr lang="en-US" altLang="zh-CN" dirty="0">
                <a:hlinkClick r:id="rId6"/>
              </a:rPr>
              <a:t>https://</a:t>
            </a:r>
            <a:r>
              <a:rPr lang="en-US" altLang="zh-CN" dirty="0" smtClean="0">
                <a:hlinkClick r:id="rId6"/>
              </a:rPr>
              <a:t>github.com/dqyi11/ColorBlobTracker</a:t>
            </a:r>
            <a:r>
              <a:rPr lang="en-US" altLang="zh-CN" dirty="0" smtClean="0"/>
              <a:t> </a:t>
            </a:r>
            <a:endParaRPr lang="zh-CN" altLang="en-US" dirty="0"/>
          </a:p>
        </p:txBody>
      </p:sp>
    </p:spTree>
    <p:extLst>
      <p:ext uri="{BB962C8B-B14F-4D97-AF65-F5344CB8AC3E}">
        <p14:creationId xmlns:p14="http://schemas.microsoft.com/office/powerpoint/2010/main" val="37007344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37051" y="3076545"/>
            <a:ext cx="3543297" cy="707886"/>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r>
              <a:rPr lang="en-US" altLang="zh-CN" sz="4000" dirty="0" smtClean="0">
                <a:solidFill>
                  <a:srgbClr val="EB5B39"/>
                </a:solidFill>
                <a:latin typeface="汉仪菱心体简" panose="02010609000101010101" pitchFamily="49" charset="-122"/>
                <a:ea typeface="汉仪菱心体简" panose="02010609000101010101" pitchFamily="49" charset="-122"/>
              </a:rPr>
              <a:t>THANKS</a:t>
            </a:r>
            <a:endParaRPr lang="zh-CN" altLang="en-US" sz="4000" dirty="0">
              <a:solidFill>
                <a:srgbClr val="EB5B39"/>
              </a:solidFill>
              <a:latin typeface="汉仪菱心体简" panose="02010609000101010101" pitchFamily="49" charset="-122"/>
              <a:ea typeface="汉仪菱心体简" panose="02010609000101010101" pitchFamily="49" charset="-122"/>
            </a:endParaRPr>
          </a:p>
        </p:txBody>
      </p:sp>
    </p:spTree>
    <p:extLst>
      <p:ext uri="{BB962C8B-B14F-4D97-AF65-F5344CB8AC3E}">
        <p14:creationId xmlns:p14="http://schemas.microsoft.com/office/powerpoint/2010/main" val="2355622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60110" y="921535"/>
            <a:ext cx="3789135"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多机共享</a:t>
            </a:r>
            <a:endParaRPr lang="zh-CN" altLang="en-US"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多机共享协同</a:t>
            </a:r>
            <a:endParaRPr lang="zh-CN" altLang="en-US" sz="3200" dirty="0">
              <a:solidFill>
                <a:srgbClr val="FFFF00"/>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18" name="TextBox 17"/>
          <p:cNvSpPr txBox="1"/>
          <p:nvPr/>
        </p:nvSpPr>
        <p:spPr>
          <a:xfrm>
            <a:off x="160111" y="1955800"/>
            <a:ext cx="4011840" cy="2031325"/>
          </a:xfrm>
          <a:prstGeom prst="rect">
            <a:avLst/>
          </a:prstGeom>
          <a:noFill/>
        </p:spPr>
        <p:txBody>
          <a:bodyPr wrap="square" rtlCol="0">
            <a:spAutoFit/>
          </a:bodyPr>
          <a:lstStyle/>
          <a:p>
            <a:pPr marL="285750" indent="-285750">
              <a:buFont typeface="Wingdings" panose="05000000000000000000" pitchFamily="2" charset="2"/>
              <a:buChar char="l"/>
            </a:pPr>
            <a:r>
              <a:rPr lang="zh-CN" altLang="en-US" dirty="0" smtClean="0"/>
              <a:t>分布式计算</a:t>
            </a:r>
            <a:endParaRPr lang="en-US" altLang="zh-CN" dirty="0" smtClean="0"/>
          </a:p>
          <a:p>
            <a:pPr marL="285750" indent="-285750">
              <a:buFont typeface="Wingdings" panose="05000000000000000000" pitchFamily="2" charset="2"/>
              <a:buChar char="l"/>
            </a:pPr>
            <a:endParaRPr lang="en-US" altLang="zh-CN" dirty="0"/>
          </a:p>
          <a:p>
            <a:pPr marL="285750" indent="-285750">
              <a:buFont typeface="Wingdings" panose="05000000000000000000" pitchFamily="2" charset="2"/>
              <a:buChar char="l"/>
            </a:pPr>
            <a:r>
              <a:rPr lang="zh-CN" altLang="en-US" dirty="0" smtClean="0"/>
              <a:t>资源共享</a:t>
            </a:r>
            <a:endParaRPr lang="en-US" altLang="zh-CN" dirty="0" smtClean="0"/>
          </a:p>
          <a:p>
            <a:pPr marL="285750" indent="-285750">
              <a:buFont typeface="Wingdings" panose="05000000000000000000" pitchFamily="2" charset="2"/>
              <a:buChar char="l"/>
            </a:pPr>
            <a:endParaRPr lang="en-US" altLang="zh-CN" dirty="0"/>
          </a:p>
          <a:p>
            <a:pPr marL="285750" indent="-285750">
              <a:buFont typeface="Wingdings" panose="05000000000000000000" pitchFamily="2" charset="2"/>
              <a:buChar char="l"/>
            </a:pPr>
            <a:r>
              <a:rPr lang="zh-CN" altLang="en-US" dirty="0" smtClean="0"/>
              <a:t>多机协同</a:t>
            </a:r>
            <a:endParaRPr lang="en-US" altLang="zh-CN" dirty="0" smtClean="0"/>
          </a:p>
          <a:p>
            <a:pPr marL="285750" indent="-285750">
              <a:buFont typeface="Wingdings" panose="05000000000000000000" pitchFamily="2" charset="2"/>
              <a:buChar char="l"/>
            </a:pPr>
            <a:endParaRPr lang="en-US" altLang="zh-CN" dirty="0"/>
          </a:p>
          <a:p>
            <a:pPr marL="285750" indent="-285750">
              <a:buFont typeface="Wingdings" panose="05000000000000000000" pitchFamily="2" charset="2"/>
              <a:buChar char="l"/>
            </a:pPr>
            <a:r>
              <a:rPr lang="en-US" altLang="zh-CN" dirty="0" smtClean="0"/>
              <a:t>...</a:t>
            </a:r>
            <a:endParaRPr lang="zh-CN" altLang="en-US" dirty="0"/>
          </a:p>
        </p:txBody>
      </p:sp>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13875" y="1631950"/>
            <a:ext cx="2182813" cy="309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86550" y="1612084"/>
            <a:ext cx="2206625" cy="3136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70718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60110" y="921535"/>
            <a:ext cx="94410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a:t>主</a:t>
            </a:r>
            <a:r>
              <a:rPr lang="zh-CN" altLang="en-US" sz="3200" dirty="0" smtClean="0"/>
              <a:t>机（</a:t>
            </a:r>
            <a:r>
              <a:rPr lang="en-US" altLang="zh-CN" sz="3200" dirty="0" smtClean="0"/>
              <a:t>master</a:t>
            </a:r>
            <a:r>
              <a:rPr lang="zh-CN" altLang="en-US" sz="3200" dirty="0" smtClean="0"/>
              <a:t>）配置</a:t>
            </a:r>
            <a:endParaRPr lang="zh-CN" altLang="en-US"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多机共享协同</a:t>
            </a:r>
            <a:endParaRPr lang="zh-CN" altLang="en-US" sz="3200" dirty="0">
              <a:solidFill>
                <a:srgbClr val="FFFF00"/>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2" name="矩形 1"/>
          <p:cNvSpPr/>
          <p:nvPr/>
        </p:nvSpPr>
        <p:spPr>
          <a:xfrm>
            <a:off x="419100" y="1506977"/>
            <a:ext cx="10353675" cy="3970318"/>
          </a:xfrm>
          <a:prstGeom prst="rect">
            <a:avLst/>
          </a:prstGeom>
        </p:spPr>
        <p:txBody>
          <a:bodyPr wrap="square">
            <a:spAutoFit/>
          </a:bodyPr>
          <a:lstStyle/>
          <a:p>
            <a:r>
              <a:rPr lang="zh-CN" altLang="en-US" dirty="0"/>
              <a:t>首先，关闭你所有的终端（</a:t>
            </a:r>
            <a:r>
              <a:rPr lang="en-US" altLang="zh-CN" dirty="0"/>
              <a:t>Terminal</a:t>
            </a:r>
            <a:r>
              <a:rPr lang="zh-CN" altLang="en-US" dirty="0" smtClean="0"/>
              <a:t>） 关</a:t>
            </a:r>
            <a:r>
              <a:rPr lang="zh-CN" altLang="en-US" dirty="0"/>
              <a:t>闭 所有 </a:t>
            </a:r>
            <a:r>
              <a:rPr lang="en-US" altLang="zh-CN" dirty="0"/>
              <a:t>roscore </a:t>
            </a:r>
            <a:r>
              <a:rPr lang="zh-CN" altLang="en-US" dirty="0"/>
              <a:t>和</a:t>
            </a:r>
            <a:r>
              <a:rPr lang="en-US" altLang="zh-CN" dirty="0"/>
              <a:t>roslaunch </a:t>
            </a:r>
            <a:r>
              <a:rPr lang="zh-CN" altLang="en-US" dirty="0"/>
              <a:t>启动的窗口 （ </a:t>
            </a:r>
            <a:r>
              <a:rPr lang="en-US" altLang="zh-CN" dirty="0"/>
              <a:t>Ctrl +C </a:t>
            </a:r>
            <a:r>
              <a:rPr lang="zh-CN" altLang="en-US" dirty="0" smtClean="0"/>
              <a:t>）</a:t>
            </a:r>
            <a:endParaRPr lang="zh-CN" altLang="en-US" dirty="0"/>
          </a:p>
          <a:p>
            <a:r>
              <a:rPr lang="zh-CN" altLang="en-US" dirty="0" smtClean="0"/>
              <a:t>查看</a:t>
            </a:r>
            <a:r>
              <a:rPr lang="en-US" altLang="zh-CN" dirty="0" smtClean="0"/>
              <a:t>ifconfig </a:t>
            </a:r>
            <a:r>
              <a:rPr lang="zh-CN" altLang="en-US" dirty="0"/>
              <a:t>查</a:t>
            </a:r>
            <a:r>
              <a:rPr lang="zh-CN" altLang="en-US" dirty="0" smtClean="0"/>
              <a:t>看：</a:t>
            </a:r>
            <a:endParaRPr lang="en-US" altLang="zh-CN" dirty="0" smtClean="0"/>
          </a:p>
          <a:p>
            <a:r>
              <a:rPr lang="en-US" altLang="zh-CN" dirty="0"/>
              <a:t>$ </a:t>
            </a:r>
            <a:r>
              <a:rPr lang="en-US" altLang="zh-CN" dirty="0" smtClean="0"/>
              <a:t>ifconfig</a:t>
            </a:r>
          </a:p>
          <a:p>
            <a:endParaRPr lang="en-US" altLang="zh-CN" dirty="0" smtClean="0"/>
          </a:p>
          <a:p>
            <a:r>
              <a:rPr lang="zh-CN" altLang="en-US" dirty="0" smtClean="0"/>
              <a:t>打开 </a:t>
            </a:r>
            <a:r>
              <a:rPr lang="en-US" altLang="zh-CN" dirty="0" smtClean="0"/>
              <a:t>.bashrc </a:t>
            </a:r>
            <a:r>
              <a:rPr lang="zh-CN" altLang="en-US" dirty="0" smtClean="0"/>
              <a:t>文件：</a:t>
            </a:r>
          </a:p>
          <a:p>
            <a:r>
              <a:rPr lang="en-US" altLang="zh-CN" dirty="0" smtClean="0"/>
              <a:t>$ gedit  ~/.bashrc</a:t>
            </a:r>
          </a:p>
          <a:p>
            <a:endParaRPr lang="en-US" altLang="zh-CN" dirty="0" smtClean="0"/>
          </a:p>
          <a:p>
            <a:r>
              <a:rPr lang="zh-CN" altLang="en-US" dirty="0" smtClean="0"/>
              <a:t>在</a:t>
            </a:r>
            <a:r>
              <a:rPr lang="en-US" altLang="zh-CN" dirty="0" smtClean="0"/>
              <a:t>.bashrc </a:t>
            </a:r>
            <a:r>
              <a:rPr lang="zh-CN" altLang="en-US" dirty="0" smtClean="0"/>
              <a:t>文件后面加入</a:t>
            </a:r>
            <a:r>
              <a:rPr lang="en-US" altLang="zh-CN" dirty="0" smtClean="0"/>
              <a:t>ROS_MASTER_URI  </a:t>
            </a:r>
            <a:r>
              <a:rPr lang="zh-CN" altLang="en-US" dirty="0" smtClean="0"/>
              <a:t>和</a:t>
            </a:r>
            <a:r>
              <a:rPr lang="en-US" altLang="zh-CN" dirty="0" smtClean="0"/>
              <a:t>ROS_IP</a:t>
            </a:r>
            <a:r>
              <a:rPr lang="zh-CN" altLang="en-US" dirty="0" smtClean="0"/>
              <a:t>：</a:t>
            </a:r>
          </a:p>
          <a:p>
            <a:endParaRPr lang="zh-CN" altLang="en-US" dirty="0" smtClean="0"/>
          </a:p>
          <a:p>
            <a:r>
              <a:rPr lang="en-US" altLang="zh-CN" dirty="0" smtClean="0"/>
              <a:t>export ROS_MASTER_URI=http://192.168.1.118:11311</a:t>
            </a:r>
          </a:p>
          <a:p>
            <a:r>
              <a:rPr lang="en-US" altLang="zh-CN" dirty="0" smtClean="0"/>
              <a:t>export ROS_IP=192.168.1.118 </a:t>
            </a:r>
            <a:r>
              <a:rPr lang="zh-CN" altLang="en-US" dirty="0" smtClean="0"/>
              <a:t> </a:t>
            </a:r>
          </a:p>
          <a:p>
            <a:endParaRPr lang="zh-CN" altLang="en-US" dirty="0" smtClean="0"/>
          </a:p>
          <a:p>
            <a:r>
              <a:rPr lang="zh-CN" altLang="en-US" dirty="0" smtClean="0"/>
              <a:t>保存 </a:t>
            </a:r>
            <a:r>
              <a:rPr lang="en-US" altLang="zh-CN" dirty="0" smtClean="0"/>
              <a:t>.bashrc </a:t>
            </a:r>
            <a:r>
              <a:rPr lang="zh-CN" altLang="en-US" dirty="0" smtClean="0"/>
              <a:t>文件。然后，打开新的</a:t>
            </a:r>
            <a:r>
              <a:rPr lang="en-US" altLang="zh-CN" dirty="0" smtClean="0"/>
              <a:t>Terminal </a:t>
            </a:r>
            <a:r>
              <a:rPr lang="zh-CN" altLang="en-US" dirty="0"/>
              <a:t> 或者</a:t>
            </a:r>
            <a:r>
              <a:rPr lang="zh-CN" altLang="en-US" dirty="0" smtClean="0"/>
              <a:t>输入：</a:t>
            </a:r>
          </a:p>
          <a:p>
            <a:r>
              <a:rPr lang="en-US" altLang="zh-CN" dirty="0"/>
              <a:t>$ source </a:t>
            </a:r>
            <a:r>
              <a:rPr lang="en-US" altLang="zh-CN" dirty="0" smtClean="0"/>
              <a:t> ~/.bashrc</a:t>
            </a:r>
            <a:endParaRPr lang="en-US" altLang="zh-CN"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9412" y="1983043"/>
            <a:ext cx="5138738" cy="4325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1763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601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a:t>从</a:t>
            </a:r>
            <a:r>
              <a:rPr lang="zh-CN" altLang="en-US" sz="3200" dirty="0" smtClean="0"/>
              <a:t>机配置</a:t>
            </a:r>
            <a:endParaRPr lang="zh-CN" altLang="en-US"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多机共享协同</a:t>
            </a:r>
            <a:endParaRPr lang="zh-CN" altLang="en-US" sz="3200" dirty="0">
              <a:solidFill>
                <a:srgbClr val="FFFF00"/>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2" name="矩形 1"/>
          <p:cNvSpPr/>
          <p:nvPr/>
        </p:nvSpPr>
        <p:spPr>
          <a:xfrm>
            <a:off x="419100" y="1506977"/>
            <a:ext cx="10353675" cy="3970318"/>
          </a:xfrm>
          <a:prstGeom prst="rect">
            <a:avLst/>
          </a:prstGeom>
        </p:spPr>
        <p:txBody>
          <a:bodyPr wrap="square">
            <a:spAutoFit/>
          </a:bodyPr>
          <a:lstStyle/>
          <a:p>
            <a:r>
              <a:rPr lang="zh-CN" altLang="en-US" dirty="0"/>
              <a:t>首先，关闭你所有的终端（</a:t>
            </a:r>
            <a:r>
              <a:rPr lang="en-US" altLang="zh-CN" dirty="0"/>
              <a:t>Terminal</a:t>
            </a:r>
            <a:r>
              <a:rPr lang="zh-CN" altLang="en-US" dirty="0" smtClean="0"/>
              <a:t>） 关</a:t>
            </a:r>
            <a:r>
              <a:rPr lang="zh-CN" altLang="en-US" dirty="0"/>
              <a:t>闭 所有 </a:t>
            </a:r>
            <a:r>
              <a:rPr lang="en-US" altLang="zh-CN" dirty="0"/>
              <a:t>roscore </a:t>
            </a:r>
            <a:r>
              <a:rPr lang="zh-CN" altLang="en-US" dirty="0"/>
              <a:t>和</a:t>
            </a:r>
            <a:r>
              <a:rPr lang="en-US" altLang="zh-CN" dirty="0"/>
              <a:t>roslaunch </a:t>
            </a:r>
            <a:r>
              <a:rPr lang="zh-CN" altLang="en-US" dirty="0"/>
              <a:t>启动的窗口 （ </a:t>
            </a:r>
            <a:r>
              <a:rPr lang="en-US" altLang="zh-CN" dirty="0"/>
              <a:t>Ctrl +C </a:t>
            </a:r>
            <a:r>
              <a:rPr lang="zh-CN" altLang="en-US" dirty="0" smtClean="0"/>
              <a:t>）</a:t>
            </a:r>
            <a:endParaRPr lang="zh-CN" altLang="en-US" dirty="0"/>
          </a:p>
          <a:p>
            <a:r>
              <a:rPr lang="zh-CN" altLang="en-US" dirty="0" smtClean="0"/>
              <a:t>查看</a:t>
            </a:r>
            <a:r>
              <a:rPr lang="en-US" altLang="zh-CN" dirty="0" smtClean="0"/>
              <a:t>ifconfig </a:t>
            </a:r>
            <a:r>
              <a:rPr lang="zh-CN" altLang="en-US" dirty="0"/>
              <a:t>查</a:t>
            </a:r>
            <a:r>
              <a:rPr lang="zh-CN" altLang="en-US" dirty="0" smtClean="0"/>
              <a:t>看：</a:t>
            </a:r>
            <a:endParaRPr lang="en-US" altLang="zh-CN" dirty="0" smtClean="0"/>
          </a:p>
          <a:p>
            <a:r>
              <a:rPr lang="en-US" altLang="zh-CN" dirty="0"/>
              <a:t>$ </a:t>
            </a:r>
            <a:r>
              <a:rPr lang="en-US" altLang="zh-CN" dirty="0" smtClean="0"/>
              <a:t>ifconfig</a:t>
            </a:r>
          </a:p>
          <a:p>
            <a:endParaRPr lang="en-US" altLang="zh-CN" dirty="0" smtClean="0"/>
          </a:p>
          <a:p>
            <a:r>
              <a:rPr lang="zh-CN" altLang="en-US" dirty="0" smtClean="0"/>
              <a:t>打开 </a:t>
            </a:r>
            <a:r>
              <a:rPr lang="en-US" altLang="zh-CN" dirty="0" smtClean="0"/>
              <a:t>.bashrc </a:t>
            </a:r>
            <a:r>
              <a:rPr lang="zh-CN" altLang="en-US" dirty="0" smtClean="0"/>
              <a:t>文件：</a:t>
            </a:r>
          </a:p>
          <a:p>
            <a:r>
              <a:rPr lang="en-US" altLang="zh-CN" dirty="0" smtClean="0"/>
              <a:t>$ gedit  ~/.bashrc</a:t>
            </a:r>
          </a:p>
          <a:p>
            <a:endParaRPr lang="en-US" altLang="zh-CN" dirty="0" smtClean="0"/>
          </a:p>
          <a:p>
            <a:r>
              <a:rPr lang="zh-CN" altLang="en-US" dirty="0" smtClean="0"/>
              <a:t>在</a:t>
            </a:r>
            <a:r>
              <a:rPr lang="en-US" altLang="zh-CN" dirty="0" smtClean="0"/>
              <a:t>.bashrc </a:t>
            </a:r>
            <a:r>
              <a:rPr lang="zh-CN" altLang="en-US" dirty="0" smtClean="0"/>
              <a:t>文件后面加入</a:t>
            </a:r>
            <a:r>
              <a:rPr lang="en-US" altLang="zh-CN" dirty="0" smtClean="0"/>
              <a:t>ROS_MASTER_URI  </a:t>
            </a:r>
            <a:r>
              <a:rPr lang="zh-CN" altLang="en-US" dirty="0" smtClean="0"/>
              <a:t>和</a:t>
            </a:r>
            <a:r>
              <a:rPr lang="en-US" altLang="zh-CN" dirty="0" smtClean="0"/>
              <a:t>ROS_IP</a:t>
            </a:r>
            <a:r>
              <a:rPr lang="zh-CN" altLang="en-US" dirty="0" smtClean="0"/>
              <a:t>：</a:t>
            </a:r>
          </a:p>
          <a:p>
            <a:endParaRPr lang="zh-CN" altLang="en-US" dirty="0" smtClean="0"/>
          </a:p>
          <a:p>
            <a:r>
              <a:rPr lang="en-US" altLang="zh-CN" dirty="0" smtClean="0"/>
              <a:t>export ROS_MASTER_URI=http://192.168.1.118:11311</a:t>
            </a:r>
          </a:p>
          <a:p>
            <a:r>
              <a:rPr lang="en-US" altLang="zh-CN" dirty="0" smtClean="0"/>
              <a:t>export ROS_IP=192.168.1.119 </a:t>
            </a:r>
            <a:r>
              <a:rPr lang="zh-CN" altLang="en-US" dirty="0" smtClean="0"/>
              <a:t>（从机的</a:t>
            </a:r>
            <a:r>
              <a:rPr lang="en-US" altLang="zh-CN" dirty="0" smtClean="0"/>
              <a:t> IP</a:t>
            </a:r>
            <a:r>
              <a:rPr lang="zh-CN" altLang="en-US" dirty="0" smtClean="0"/>
              <a:t>）</a:t>
            </a:r>
          </a:p>
          <a:p>
            <a:endParaRPr lang="zh-CN" altLang="en-US" dirty="0" smtClean="0"/>
          </a:p>
          <a:p>
            <a:r>
              <a:rPr lang="zh-CN" altLang="en-US" dirty="0" smtClean="0"/>
              <a:t>保存 </a:t>
            </a:r>
            <a:r>
              <a:rPr lang="en-US" altLang="zh-CN" dirty="0" smtClean="0"/>
              <a:t>.bashrc </a:t>
            </a:r>
            <a:r>
              <a:rPr lang="zh-CN" altLang="en-US" dirty="0" smtClean="0"/>
              <a:t>文件。然后，打开新的</a:t>
            </a:r>
            <a:r>
              <a:rPr lang="en-US" altLang="zh-CN" dirty="0" smtClean="0"/>
              <a:t>Terminal </a:t>
            </a:r>
            <a:r>
              <a:rPr lang="zh-CN" altLang="en-US" dirty="0"/>
              <a:t> 或者</a:t>
            </a:r>
            <a:r>
              <a:rPr lang="zh-CN" altLang="en-US" dirty="0" smtClean="0"/>
              <a:t>输入：</a:t>
            </a:r>
          </a:p>
          <a:p>
            <a:r>
              <a:rPr lang="en-US" altLang="zh-CN" dirty="0"/>
              <a:t>$ source </a:t>
            </a:r>
            <a:r>
              <a:rPr lang="en-US" altLang="zh-CN" dirty="0" smtClean="0"/>
              <a:t> ~/.bashrc</a:t>
            </a:r>
            <a:endParaRPr lang="en-US" altLang="zh-CN"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6549" y="1971674"/>
            <a:ext cx="4956326" cy="4187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5404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601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通信测试</a:t>
            </a:r>
            <a:endParaRPr lang="zh-CN" altLang="en-US"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多机共享协同</a:t>
            </a:r>
            <a:endParaRPr lang="zh-CN" altLang="en-US" sz="3200" dirty="0">
              <a:solidFill>
                <a:srgbClr val="FFFF00"/>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4" name="TextBox 3"/>
          <p:cNvSpPr txBox="1"/>
          <p:nvPr/>
        </p:nvSpPr>
        <p:spPr>
          <a:xfrm>
            <a:off x="295275" y="1628775"/>
            <a:ext cx="6972300" cy="1631216"/>
          </a:xfrm>
          <a:prstGeom prst="rect">
            <a:avLst/>
          </a:prstGeom>
          <a:noFill/>
        </p:spPr>
        <p:txBody>
          <a:bodyPr wrap="square" rtlCol="0">
            <a:spAutoFit/>
          </a:bodyPr>
          <a:lstStyle/>
          <a:p>
            <a:r>
              <a:rPr lang="zh-CN" altLang="en-US" sz="2800" dirty="0" smtClean="0"/>
              <a:t>主机（</a:t>
            </a:r>
            <a:r>
              <a:rPr lang="en-US" altLang="zh-CN" sz="2800" dirty="0" smtClean="0"/>
              <a:t>master</a:t>
            </a:r>
            <a:r>
              <a:rPr lang="zh-CN" altLang="en-US" sz="2800" dirty="0" smtClean="0"/>
              <a:t>）：</a:t>
            </a:r>
            <a:endParaRPr lang="en-US" altLang="zh-CN" sz="2800" dirty="0" smtClean="0"/>
          </a:p>
          <a:p>
            <a:r>
              <a:rPr lang="en-US" altLang="zh-CN" dirty="0" smtClean="0"/>
              <a:t>Master </a:t>
            </a:r>
            <a:r>
              <a:rPr lang="zh-CN" altLang="en-US" dirty="0" smtClean="0"/>
              <a:t>启动 </a:t>
            </a:r>
            <a:r>
              <a:rPr lang="en-US" altLang="zh-CN" dirty="0" smtClean="0"/>
              <a:t>roscore</a:t>
            </a:r>
          </a:p>
          <a:p>
            <a:endParaRPr lang="en-US" altLang="zh-CN" dirty="0"/>
          </a:p>
          <a:p>
            <a:r>
              <a:rPr lang="zh-CN" altLang="en-US" dirty="0"/>
              <a:t>然后</a:t>
            </a:r>
            <a:r>
              <a:rPr lang="zh-CN" altLang="en-US" dirty="0" smtClean="0"/>
              <a:t>发布 </a:t>
            </a:r>
            <a:r>
              <a:rPr lang="en-US" altLang="zh-CN" dirty="0" smtClean="0"/>
              <a:t>“Hello world”:</a:t>
            </a:r>
          </a:p>
          <a:p>
            <a:r>
              <a:rPr lang="en-US" altLang="zh-CN" dirty="0"/>
              <a:t>rostopic pub -r </a:t>
            </a:r>
            <a:r>
              <a:rPr lang="en-US" altLang="zh-CN" dirty="0" smtClean="0"/>
              <a:t>10 /test/topic std_msgs/String “Hello world”</a:t>
            </a:r>
          </a:p>
        </p:txBody>
      </p:sp>
      <p:sp>
        <p:nvSpPr>
          <p:cNvPr id="5" name="TextBox 4"/>
          <p:cNvSpPr txBox="1"/>
          <p:nvPr/>
        </p:nvSpPr>
        <p:spPr>
          <a:xfrm>
            <a:off x="295275" y="3562350"/>
            <a:ext cx="8496300" cy="1908215"/>
          </a:xfrm>
          <a:prstGeom prst="rect">
            <a:avLst/>
          </a:prstGeom>
          <a:noFill/>
        </p:spPr>
        <p:txBody>
          <a:bodyPr wrap="square" rtlCol="0">
            <a:spAutoFit/>
          </a:bodyPr>
          <a:lstStyle/>
          <a:p>
            <a:r>
              <a:rPr lang="zh-CN" altLang="en-US" sz="2800" dirty="0" smtClean="0"/>
              <a:t>从机</a:t>
            </a:r>
            <a:r>
              <a:rPr lang="en-US" altLang="zh-CN" sz="2800" dirty="0" smtClean="0"/>
              <a:t>:</a:t>
            </a:r>
          </a:p>
          <a:p>
            <a:r>
              <a:rPr lang="zh-CN" altLang="en-US" dirty="0"/>
              <a:t>订</a:t>
            </a:r>
            <a:r>
              <a:rPr lang="zh-CN" altLang="en-US" dirty="0" smtClean="0"/>
              <a:t>阅</a:t>
            </a:r>
            <a:r>
              <a:rPr lang="en-US" altLang="zh-CN" dirty="0" smtClean="0"/>
              <a:t>topic</a:t>
            </a:r>
            <a:r>
              <a:rPr lang="zh-CN" altLang="en-US" dirty="0" smtClean="0"/>
              <a:t>：</a:t>
            </a:r>
            <a:endParaRPr lang="en-US" altLang="zh-CN" dirty="0" smtClean="0"/>
          </a:p>
          <a:p>
            <a:endParaRPr lang="en-US" altLang="zh-CN" dirty="0" smtClean="0"/>
          </a:p>
          <a:p>
            <a:r>
              <a:rPr lang="en-US" altLang="zh-CN" dirty="0"/>
              <a:t>rostopic echo /</a:t>
            </a:r>
            <a:r>
              <a:rPr lang="en-US" altLang="zh-CN" dirty="0" smtClean="0"/>
              <a:t>test/topic</a:t>
            </a:r>
          </a:p>
          <a:p>
            <a:endParaRPr lang="en-US" altLang="zh-CN" dirty="0"/>
          </a:p>
          <a:p>
            <a:r>
              <a:rPr lang="zh-CN" altLang="en-US" dirty="0" smtClean="0"/>
              <a:t>注意：当前的</a:t>
            </a:r>
            <a:r>
              <a:rPr lang="en-US" altLang="zh-CN" dirty="0" smtClean="0"/>
              <a:t>ROS</a:t>
            </a:r>
            <a:r>
              <a:rPr lang="zh-CN" altLang="en-US" dirty="0" smtClean="0"/>
              <a:t>只支持一个</a:t>
            </a:r>
            <a:r>
              <a:rPr lang="en-US" altLang="zh-CN" dirty="0" smtClean="0"/>
              <a:t>master </a:t>
            </a:r>
            <a:r>
              <a:rPr lang="zh-CN" altLang="en-US" dirty="0" smtClean="0"/>
              <a:t>，所以从机不能启动</a:t>
            </a:r>
            <a:r>
              <a:rPr lang="en-US" altLang="zh-CN" dirty="0" smtClean="0"/>
              <a:t>roscore </a:t>
            </a:r>
            <a:endParaRPr lang="zh-CN" alt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7298" y="921535"/>
            <a:ext cx="6154701" cy="3368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00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601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smtClean="0"/>
              <a:t>测试订阅</a:t>
            </a:r>
            <a:r>
              <a:rPr lang="en-US" altLang="zh-CN" sz="3200" dirty="0" smtClean="0"/>
              <a:t>camera </a:t>
            </a:r>
            <a:r>
              <a:rPr lang="zh-CN" altLang="en-US" sz="3200" dirty="0" smtClean="0"/>
              <a:t>图像数据</a:t>
            </a:r>
            <a:endParaRPr lang="zh-CN" altLang="en-US"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多机共享协同</a:t>
            </a:r>
            <a:endParaRPr lang="zh-CN" altLang="en-US" sz="3200" dirty="0">
              <a:solidFill>
                <a:srgbClr val="FFFF00"/>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4" name="TextBox 3"/>
          <p:cNvSpPr txBox="1"/>
          <p:nvPr/>
        </p:nvSpPr>
        <p:spPr>
          <a:xfrm>
            <a:off x="295275" y="1628775"/>
            <a:ext cx="6972300" cy="1631216"/>
          </a:xfrm>
          <a:prstGeom prst="rect">
            <a:avLst/>
          </a:prstGeom>
          <a:noFill/>
        </p:spPr>
        <p:txBody>
          <a:bodyPr wrap="square" rtlCol="0">
            <a:spAutoFit/>
          </a:bodyPr>
          <a:lstStyle/>
          <a:p>
            <a:r>
              <a:rPr lang="zh-CN" altLang="en-US" sz="2800" dirty="0" smtClean="0"/>
              <a:t>主机（</a:t>
            </a:r>
            <a:r>
              <a:rPr lang="en-US" altLang="zh-CN" sz="2800" dirty="0" smtClean="0"/>
              <a:t>master</a:t>
            </a:r>
            <a:r>
              <a:rPr lang="zh-CN" altLang="en-US" sz="2800" dirty="0" smtClean="0"/>
              <a:t>）：</a:t>
            </a:r>
            <a:endParaRPr lang="en-US" altLang="zh-CN" sz="2800" dirty="0" smtClean="0"/>
          </a:p>
          <a:p>
            <a:r>
              <a:rPr lang="en-US" altLang="zh-CN" dirty="0" smtClean="0"/>
              <a:t>Master </a:t>
            </a:r>
            <a:r>
              <a:rPr lang="zh-CN" altLang="en-US" dirty="0" smtClean="0"/>
              <a:t>启动 </a:t>
            </a:r>
            <a:r>
              <a:rPr lang="en-US" altLang="zh-CN" dirty="0" smtClean="0"/>
              <a:t>roscore</a:t>
            </a:r>
          </a:p>
          <a:p>
            <a:endParaRPr lang="en-US" altLang="zh-CN" dirty="0"/>
          </a:p>
          <a:p>
            <a:r>
              <a:rPr lang="zh-CN" altLang="en-US" dirty="0"/>
              <a:t>然</a:t>
            </a:r>
            <a:r>
              <a:rPr lang="zh-CN" altLang="en-US" dirty="0" smtClean="0"/>
              <a:t>后</a:t>
            </a:r>
            <a:r>
              <a:rPr lang="zh-CN" altLang="en-US" dirty="0"/>
              <a:t>启</a:t>
            </a:r>
            <a:r>
              <a:rPr lang="zh-CN" altLang="en-US" dirty="0" smtClean="0"/>
              <a:t>动摄像头</a:t>
            </a:r>
            <a:r>
              <a:rPr lang="en-US" altLang="zh-CN" dirty="0" smtClean="0"/>
              <a:t>:</a:t>
            </a:r>
          </a:p>
          <a:p>
            <a:r>
              <a:rPr lang="en-US" altLang="zh-CN" dirty="0"/>
              <a:t>roslaunch mr_bringup 3dsensor.launch</a:t>
            </a:r>
            <a:endParaRPr lang="en-US" altLang="zh-CN" dirty="0" smtClean="0"/>
          </a:p>
        </p:txBody>
      </p:sp>
      <p:sp>
        <p:nvSpPr>
          <p:cNvPr id="5" name="TextBox 4"/>
          <p:cNvSpPr txBox="1"/>
          <p:nvPr/>
        </p:nvSpPr>
        <p:spPr>
          <a:xfrm>
            <a:off x="295275" y="3562350"/>
            <a:ext cx="8496300" cy="1631216"/>
          </a:xfrm>
          <a:prstGeom prst="rect">
            <a:avLst/>
          </a:prstGeom>
          <a:noFill/>
        </p:spPr>
        <p:txBody>
          <a:bodyPr wrap="square" rtlCol="0">
            <a:spAutoFit/>
          </a:bodyPr>
          <a:lstStyle/>
          <a:p>
            <a:r>
              <a:rPr lang="zh-CN" altLang="en-US" sz="2800" dirty="0" smtClean="0"/>
              <a:t>从机</a:t>
            </a:r>
            <a:r>
              <a:rPr lang="en-US" altLang="zh-CN" sz="2800" dirty="0" smtClean="0"/>
              <a:t>:</a:t>
            </a:r>
          </a:p>
          <a:p>
            <a:endParaRPr lang="en-US" altLang="zh-CN" dirty="0" smtClean="0"/>
          </a:p>
          <a:p>
            <a:r>
              <a:rPr lang="en-US" altLang="zh-CN" dirty="0" smtClean="0"/>
              <a:t>rqt_image_view</a:t>
            </a:r>
          </a:p>
          <a:p>
            <a:endParaRPr lang="en-US" altLang="zh-CN" dirty="0"/>
          </a:p>
          <a:p>
            <a:r>
              <a:rPr lang="zh-CN" altLang="en-US" dirty="0" smtClean="0"/>
              <a:t>注意：当前的</a:t>
            </a:r>
            <a:r>
              <a:rPr lang="en-US" altLang="zh-CN" dirty="0" smtClean="0"/>
              <a:t>ROS</a:t>
            </a:r>
            <a:r>
              <a:rPr lang="zh-CN" altLang="en-US" dirty="0" smtClean="0"/>
              <a:t>只支持一个</a:t>
            </a:r>
            <a:r>
              <a:rPr lang="en-US" altLang="zh-CN" dirty="0" smtClean="0"/>
              <a:t>master </a:t>
            </a:r>
            <a:r>
              <a:rPr lang="zh-CN" altLang="en-US" dirty="0" smtClean="0"/>
              <a:t>，所以从机不能启动</a:t>
            </a:r>
            <a:r>
              <a:rPr lang="en-US" altLang="zh-CN" dirty="0" smtClean="0"/>
              <a:t>roscore </a:t>
            </a:r>
            <a:endParaRPr lang="zh-CN" altLang="en-US" dirty="0"/>
          </a:p>
        </p:txBody>
      </p:sp>
    </p:spTree>
    <p:extLst>
      <p:ext uri="{BB962C8B-B14F-4D97-AF65-F5344CB8AC3E}">
        <p14:creationId xmlns:p14="http://schemas.microsoft.com/office/powerpoint/2010/main" val="42924512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601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zh-CN" altLang="en-US" sz="3200" dirty="0"/>
              <a:t>键盘</a:t>
            </a:r>
            <a:r>
              <a:rPr lang="zh-CN" altLang="en-US" sz="3200" dirty="0" smtClean="0"/>
              <a:t>遥控</a:t>
            </a:r>
            <a:endParaRPr lang="zh-CN" altLang="en-US"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多机共享协同</a:t>
            </a:r>
            <a:endParaRPr lang="zh-CN" altLang="en-US" sz="3200" dirty="0">
              <a:solidFill>
                <a:srgbClr val="FFFF00"/>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4" name="TextBox 3"/>
          <p:cNvSpPr txBox="1"/>
          <p:nvPr/>
        </p:nvSpPr>
        <p:spPr>
          <a:xfrm>
            <a:off x="295275" y="1628775"/>
            <a:ext cx="6972300" cy="1631216"/>
          </a:xfrm>
          <a:prstGeom prst="rect">
            <a:avLst/>
          </a:prstGeom>
          <a:noFill/>
        </p:spPr>
        <p:txBody>
          <a:bodyPr wrap="square" rtlCol="0">
            <a:spAutoFit/>
          </a:bodyPr>
          <a:lstStyle/>
          <a:p>
            <a:r>
              <a:rPr lang="zh-CN" altLang="en-US" sz="2800" dirty="0" smtClean="0"/>
              <a:t>主机（</a:t>
            </a:r>
            <a:r>
              <a:rPr lang="en-US" altLang="zh-CN" sz="2800" dirty="0" smtClean="0"/>
              <a:t>master</a:t>
            </a:r>
            <a:r>
              <a:rPr lang="zh-CN" altLang="en-US" sz="2800" dirty="0" smtClean="0"/>
              <a:t>）：</a:t>
            </a:r>
            <a:endParaRPr lang="en-US" altLang="zh-CN" sz="2800" dirty="0" smtClean="0"/>
          </a:p>
          <a:p>
            <a:r>
              <a:rPr lang="en-US" altLang="zh-CN" dirty="0" smtClean="0"/>
              <a:t>Master </a:t>
            </a:r>
            <a:r>
              <a:rPr lang="zh-CN" altLang="en-US" dirty="0" smtClean="0"/>
              <a:t>启动 </a:t>
            </a:r>
            <a:r>
              <a:rPr lang="en-US" altLang="zh-CN" dirty="0" smtClean="0"/>
              <a:t>roscore</a:t>
            </a:r>
          </a:p>
          <a:p>
            <a:endParaRPr lang="en-US" altLang="zh-CN" dirty="0"/>
          </a:p>
          <a:p>
            <a:r>
              <a:rPr lang="zh-CN" altLang="en-US" dirty="0"/>
              <a:t>然</a:t>
            </a:r>
            <a:r>
              <a:rPr lang="zh-CN" altLang="en-US" dirty="0" smtClean="0"/>
              <a:t>后</a:t>
            </a:r>
            <a:r>
              <a:rPr lang="zh-CN" altLang="en-US" dirty="0"/>
              <a:t>启</a:t>
            </a:r>
            <a:r>
              <a:rPr lang="zh-CN" altLang="en-US" dirty="0" smtClean="0"/>
              <a:t>动底盘</a:t>
            </a:r>
            <a:r>
              <a:rPr lang="en-US" altLang="zh-CN" dirty="0" smtClean="0"/>
              <a:t>:</a:t>
            </a:r>
          </a:p>
          <a:p>
            <a:r>
              <a:rPr lang="en-US" altLang="zh-CN" dirty="0"/>
              <a:t>roslaunch mr_bringup minimal.launch</a:t>
            </a:r>
            <a:endParaRPr lang="en-US" altLang="zh-CN" dirty="0" smtClean="0"/>
          </a:p>
        </p:txBody>
      </p:sp>
      <p:sp>
        <p:nvSpPr>
          <p:cNvPr id="5" name="TextBox 4"/>
          <p:cNvSpPr txBox="1"/>
          <p:nvPr/>
        </p:nvSpPr>
        <p:spPr>
          <a:xfrm>
            <a:off x="295275" y="3562350"/>
            <a:ext cx="8496300" cy="1908215"/>
          </a:xfrm>
          <a:prstGeom prst="rect">
            <a:avLst/>
          </a:prstGeom>
          <a:noFill/>
        </p:spPr>
        <p:txBody>
          <a:bodyPr wrap="square" rtlCol="0">
            <a:spAutoFit/>
          </a:bodyPr>
          <a:lstStyle/>
          <a:p>
            <a:r>
              <a:rPr lang="zh-CN" altLang="en-US" sz="2800" dirty="0" smtClean="0"/>
              <a:t>从机</a:t>
            </a:r>
            <a:r>
              <a:rPr lang="en-US" altLang="zh-CN" sz="2800" dirty="0" smtClean="0"/>
              <a:t>:</a:t>
            </a:r>
          </a:p>
          <a:p>
            <a:r>
              <a:rPr lang="zh-CN" altLang="en-US" dirty="0" smtClean="0"/>
              <a:t>启动键盘控制：</a:t>
            </a:r>
            <a:endParaRPr lang="en-US" altLang="zh-CN" dirty="0" smtClean="0"/>
          </a:p>
          <a:p>
            <a:endParaRPr lang="en-US" altLang="zh-CN" dirty="0" smtClean="0"/>
          </a:p>
          <a:p>
            <a:r>
              <a:rPr lang="en-US" altLang="zh-CN" dirty="0" smtClean="0"/>
              <a:t>roslaunch </a:t>
            </a:r>
            <a:r>
              <a:rPr lang="en-US" altLang="zh-CN" dirty="0"/>
              <a:t>turtlebot_teleop keyboard_teleop.launch </a:t>
            </a:r>
            <a:endParaRPr lang="en-US" altLang="zh-CN" dirty="0" smtClean="0"/>
          </a:p>
          <a:p>
            <a:endParaRPr lang="en-US" altLang="zh-CN" dirty="0"/>
          </a:p>
          <a:p>
            <a:r>
              <a:rPr lang="zh-CN" altLang="en-US" dirty="0" smtClean="0"/>
              <a:t>注意：当前的</a:t>
            </a:r>
            <a:r>
              <a:rPr lang="en-US" altLang="zh-CN" dirty="0" smtClean="0"/>
              <a:t>ROS</a:t>
            </a:r>
            <a:r>
              <a:rPr lang="zh-CN" altLang="en-US" dirty="0" smtClean="0"/>
              <a:t>只支持一个</a:t>
            </a:r>
            <a:r>
              <a:rPr lang="en-US" altLang="zh-CN" dirty="0" smtClean="0"/>
              <a:t>master </a:t>
            </a:r>
            <a:r>
              <a:rPr lang="zh-CN" altLang="en-US" dirty="0" smtClean="0"/>
              <a:t>，所以从机不能启动</a:t>
            </a:r>
            <a:r>
              <a:rPr lang="en-US" altLang="zh-CN" dirty="0" smtClean="0"/>
              <a:t>roscore </a:t>
            </a:r>
            <a:endParaRPr lang="zh-CN" altLang="en-US" dirty="0"/>
          </a:p>
        </p:txBody>
      </p:sp>
    </p:spTree>
    <p:extLst>
      <p:ext uri="{BB962C8B-B14F-4D97-AF65-F5344CB8AC3E}">
        <p14:creationId xmlns:p14="http://schemas.microsoft.com/office/powerpoint/2010/main" val="14395727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579347"/>
            <a:ext cx="12192000" cy="14939"/>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6308291"/>
            <a:ext cx="12192000" cy="0"/>
          </a:xfrm>
          <a:prstGeom prst="line">
            <a:avLst/>
          </a:prstGeom>
          <a:ln w="19050">
            <a:solidFill>
              <a:srgbClr val="EB5B39"/>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3910" y="921535"/>
            <a:ext cx="6926490" cy="584775"/>
          </a:xfrm>
          <a:prstGeom prst="rect">
            <a:avLst/>
          </a:prstGeom>
          <a:noFill/>
        </p:spPr>
        <p:txBody>
          <a:bodyPr wrap="square" rtlCol="0">
            <a:spAutoFit/>
          </a:bodyPr>
          <a:lstStyle>
            <a:defPPr>
              <a:defRPr lang="zh-CN"/>
            </a:defPPr>
            <a:lvl1pPr algn="ctr">
              <a:defRPr sz="2800">
                <a:latin typeface="微软雅黑" panose="020B0503020204020204" pitchFamily="34" charset="-122"/>
                <a:ea typeface="微软雅黑" panose="020B0503020204020204" pitchFamily="34" charset="-122"/>
              </a:defRPr>
            </a:lvl1pPr>
          </a:lstStyle>
          <a:p>
            <a:pPr algn="l"/>
            <a:r>
              <a:rPr lang="en-US" altLang="zh-CN" sz="3200" dirty="0"/>
              <a:t>Android </a:t>
            </a:r>
            <a:r>
              <a:rPr lang="en-US" altLang="zh-CN" sz="3200" dirty="0" smtClean="0"/>
              <a:t>APP </a:t>
            </a:r>
            <a:r>
              <a:rPr lang="zh-CN" altLang="en-US" sz="3200" dirty="0" smtClean="0"/>
              <a:t>遥控</a:t>
            </a:r>
            <a:endParaRPr lang="zh-CN" altLang="en-US" sz="3200" dirty="0"/>
          </a:p>
        </p:txBody>
      </p:sp>
      <p:sp>
        <p:nvSpPr>
          <p:cNvPr id="12" name="TextBox 11"/>
          <p:cNvSpPr txBox="1"/>
          <p:nvPr/>
        </p:nvSpPr>
        <p:spPr>
          <a:xfrm>
            <a:off x="0" y="251035"/>
            <a:ext cx="12192000"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altLang="zh-CN" sz="3200" dirty="0" smtClean="0">
                <a:solidFill>
                  <a:srgbClr val="FFFF00"/>
                </a:solidFill>
              </a:rPr>
              <a:t>ROS </a:t>
            </a:r>
            <a:r>
              <a:rPr lang="zh-CN" altLang="en-US" sz="3200" dirty="0" smtClean="0">
                <a:solidFill>
                  <a:srgbClr val="FFFF00"/>
                </a:solidFill>
              </a:rPr>
              <a:t>开发实践 之 多机共享协同</a:t>
            </a:r>
            <a:endParaRPr lang="zh-CN" altLang="en-US" sz="3200" dirty="0">
              <a:solidFill>
                <a:srgbClr val="FFFF00"/>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0131" y="352788"/>
            <a:ext cx="1931844" cy="432000"/>
          </a:xfrm>
          <a:prstGeom prst="rect">
            <a:avLst/>
          </a:prstGeom>
        </p:spPr>
      </p:pic>
      <p:sp>
        <p:nvSpPr>
          <p:cNvPr id="4" name="TextBox 3"/>
          <p:cNvSpPr txBox="1"/>
          <p:nvPr/>
        </p:nvSpPr>
        <p:spPr>
          <a:xfrm>
            <a:off x="295275" y="1628775"/>
            <a:ext cx="6972300" cy="1631216"/>
          </a:xfrm>
          <a:prstGeom prst="rect">
            <a:avLst/>
          </a:prstGeom>
          <a:noFill/>
        </p:spPr>
        <p:txBody>
          <a:bodyPr wrap="square" rtlCol="0">
            <a:spAutoFit/>
          </a:bodyPr>
          <a:lstStyle/>
          <a:p>
            <a:r>
              <a:rPr lang="zh-CN" altLang="en-US" sz="2800" dirty="0" smtClean="0"/>
              <a:t>主机（</a:t>
            </a:r>
            <a:r>
              <a:rPr lang="en-US" altLang="zh-CN" sz="2800" dirty="0" smtClean="0"/>
              <a:t>master</a:t>
            </a:r>
            <a:r>
              <a:rPr lang="zh-CN" altLang="en-US" sz="2800" dirty="0" smtClean="0"/>
              <a:t>）：</a:t>
            </a:r>
            <a:endParaRPr lang="en-US" altLang="zh-CN" sz="2800" dirty="0" smtClean="0"/>
          </a:p>
          <a:p>
            <a:r>
              <a:rPr lang="en-US" altLang="zh-CN" dirty="0" smtClean="0"/>
              <a:t>Master </a:t>
            </a:r>
            <a:r>
              <a:rPr lang="zh-CN" altLang="en-US" dirty="0" smtClean="0"/>
              <a:t>启动 </a:t>
            </a:r>
            <a:r>
              <a:rPr lang="en-US" altLang="zh-CN" dirty="0" smtClean="0"/>
              <a:t>roscore</a:t>
            </a:r>
          </a:p>
          <a:p>
            <a:endParaRPr lang="en-US" altLang="zh-CN" dirty="0"/>
          </a:p>
          <a:p>
            <a:r>
              <a:rPr lang="zh-CN" altLang="en-US" dirty="0"/>
              <a:t>然</a:t>
            </a:r>
            <a:r>
              <a:rPr lang="zh-CN" altLang="en-US" dirty="0" smtClean="0"/>
              <a:t>后</a:t>
            </a:r>
            <a:r>
              <a:rPr lang="zh-CN" altLang="en-US" dirty="0"/>
              <a:t>启</a:t>
            </a:r>
            <a:r>
              <a:rPr lang="zh-CN" altLang="en-US" dirty="0" smtClean="0"/>
              <a:t>动底盘</a:t>
            </a:r>
            <a:r>
              <a:rPr lang="en-US" altLang="zh-CN" dirty="0" smtClean="0"/>
              <a:t>:</a:t>
            </a:r>
          </a:p>
          <a:p>
            <a:r>
              <a:rPr lang="en-US" altLang="zh-CN" dirty="0"/>
              <a:t>roslaunch mr_bringup minimal.launch</a:t>
            </a:r>
            <a:endParaRPr lang="en-US" altLang="zh-CN" dirty="0" smtClean="0"/>
          </a:p>
        </p:txBody>
      </p:sp>
      <p:sp>
        <p:nvSpPr>
          <p:cNvPr id="5" name="TextBox 4"/>
          <p:cNvSpPr txBox="1"/>
          <p:nvPr/>
        </p:nvSpPr>
        <p:spPr>
          <a:xfrm>
            <a:off x="295275" y="3562350"/>
            <a:ext cx="8496300" cy="2739211"/>
          </a:xfrm>
          <a:prstGeom prst="rect">
            <a:avLst/>
          </a:prstGeom>
          <a:noFill/>
        </p:spPr>
        <p:txBody>
          <a:bodyPr wrap="square" rtlCol="0">
            <a:spAutoFit/>
          </a:bodyPr>
          <a:lstStyle/>
          <a:p>
            <a:r>
              <a:rPr lang="zh-CN" altLang="en-US" sz="2800" dirty="0" smtClean="0"/>
              <a:t>从机</a:t>
            </a:r>
            <a:r>
              <a:rPr lang="en-US" altLang="zh-CN" sz="2800" dirty="0" smtClean="0"/>
              <a:t>:</a:t>
            </a:r>
          </a:p>
          <a:p>
            <a:r>
              <a:rPr lang="zh-CN" altLang="en-US" dirty="0" smtClean="0"/>
              <a:t>安装</a:t>
            </a:r>
            <a:r>
              <a:rPr lang="en-US" altLang="zh-CN" dirty="0" smtClean="0"/>
              <a:t>APP</a:t>
            </a:r>
            <a:r>
              <a:rPr lang="zh-CN" altLang="en-US" dirty="0" smtClean="0"/>
              <a:t>：</a:t>
            </a:r>
            <a:r>
              <a:rPr lang="en-US" altLang="zh-CN" dirty="0"/>
              <a:t> </a:t>
            </a:r>
            <a:r>
              <a:rPr lang="en-US" altLang="zh-CN" dirty="0">
                <a:hlinkClick r:id="rId3"/>
              </a:rPr>
              <a:t>https://</a:t>
            </a:r>
            <a:r>
              <a:rPr lang="en-US" altLang="zh-CN" dirty="0" smtClean="0">
                <a:hlinkClick r:id="rId3"/>
              </a:rPr>
              <a:t>play.google.com/store/apps/details?id=com.github.rosjava.android_apps.teleop.indigo&amp;hl=zh_CN</a:t>
            </a:r>
            <a:endParaRPr lang="en-US" altLang="zh-CN" dirty="0" smtClean="0"/>
          </a:p>
          <a:p>
            <a:r>
              <a:rPr lang="zh-CN" altLang="en-US" dirty="0" smtClean="0"/>
              <a:t>或者：</a:t>
            </a:r>
            <a:endParaRPr lang="en-US" altLang="zh-CN" dirty="0" smtClean="0"/>
          </a:p>
          <a:p>
            <a:r>
              <a:rPr lang="zh-CN" altLang="en-US" dirty="0" smtClean="0"/>
              <a:t>链</a:t>
            </a:r>
            <a:r>
              <a:rPr lang="zh-CN" altLang="en-US" dirty="0"/>
              <a:t>接：</a:t>
            </a:r>
            <a:r>
              <a:rPr lang="en-US" altLang="zh-CN" dirty="0">
                <a:hlinkClick r:id="rId4"/>
              </a:rPr>
              <a:t>http://</a:t>
            </a:r>
            <a:r>
              <a:rPr lang="en-US" altLang="zh-CN" dirty="0" smtClean="0">
                <a:hlinkClick r:id="rId4"/>
              </a:rPr>
              <a:t>pan.baidu.com/s/1jHGxQGe</a:t>
            </a:r>
            <a:r>
              <a:rPr lang="en-US" altLang="zh-CN" dirty="0" smtClean="0"/>
              <a:t>  </a:t>
            </a:r>
            <a:r>
              <a:rPr lang="zh-CN" altLang="en-US" dirty="0"/>
              <a:t>密码：</a:t>
            </a:r>
            <a:r>
              <a:rPr lang="en-US" altLang="zh-CN" dirty="0"/>
              <a:t>ar4l</a:t>
            </a:r>
            <a:endParaRPr lang="en-US" altLang="zh-CN" dirty="0" smtClean="0"/>
          </a:p>
          <a:p>
            <a:r>
              <a:rPr lang="zh-CN" altLang="en-US" dirty="0" smtClean="0"/>
              <a:t>输入</a:t>
            </a:r>
            <a:r>
              <a:rPr lang="en-US" altLang="zh-CN" dirty="0" smtClean="0"/>
              <a:t>master the URL</a:t>
            </a:r>
            <a:r>
              <a:rPr lang="zh-CN" altLang="en-US" dirty="0" smtClean="0"/>
              <a:t>：</a:t>
            </a:r>
            <a:endParaRPr lang="en-US" altLang="zh-CN" dirty="0" smtClean="0"/>
          </a:p>
          <a:p>
            <a:r>
              <a:rPr lang="en-US" altLang="zh-CN" dirty="0"/>
              <a:t>http://TURTLEBOT_IP:11311</a:t>
            </a:r>
            <a:endParaRPr lang="en-US" altLang="zh-CN" dirty="0" smtClean="0"/>
          </a:p>
          <a:p>
            <a:endParaRPr lang="en-US" altLang="zh-CN" dirty="0" smtClean="0"/>
          </a:p>
        </p:txBody>
      </p:sp>
    </p:spTree>
    <p:extLst>
      <p:ext uri="{BB962C8B-B14F-4D97-AF65-F5344CB8AC3E}">
        <p14:creationId xmlns:p14="http://schemas.microsoft.com/office/powerpoint/2010/main" val="19804333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A000120150303A04KPBG</Template>
  <TotalTime>9200</TotalTime>
  <Words>2352</Words>
  <Application>Microsoft Office PowerPoint</Application>
  <PresentationFormat>宽屏</PresentationFormat>
  <Paragraphs>357</Paragraphs>
  <Slides>24</Slides>
  <Notes>14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24</vt:i4>
      </vt:variant>
    </vt:vector>
  </HeadingPairs>
  <TitlesOfParts>
    <vt:vector size="32" baseType="lpstr">
      <vt:lpstr>汉仪菱心体简</vt:lpstr>
      <vt:lpstr>宋体</vt:lpstr>
      <vt:lpstr>微软雅黑</vt:lpstr>
      <vt:lpstr>Arial</vt:lpstr>
      <vt:lpstr>Calibri</vt:lpstr>
      <vt:lpstr>Calibri Light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aicrobo</cp:lastModifiedBy>
  <cp:revision>412</cp:revision>
  <dcterms:created xsi:type="dcterms:W3CDTF">2015-11-12T13:18:09Z</dcterms:created>
  <dcterms:modified xsi:type="dcterms:W3CDTF">2017-07-27T04:56:26Z</dcterms:modified>
</cp:coreProperties>
</file>